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36"/>
  </p:notesMasterIdLst>
  <p:sldIdLst>
    <p:sldId id="256" r:id="rId2"/>
    <p:sldId id="269" r:id="rId3"/>
    <p:sldId id="257" r:id="rId4"/>
    <p:sldId id="259" r:id="rId5"/>
    <p:sldId id="260" r:id="rId6"/>
    <p:sldId id="270" r:id="rId7"/>
    <p:sldId id="271" r:id="rId8"/>
    <p:sldId id="272" r:id="rId9"/>
    <p:sldId id="273" r:id="rId10"/>
    <p:sldId id="274" r:id="rId11"/>
    <p:sldId id="261" r:id="rId12"/>
    <p:sldId id="262" r:id="rId13"/>
    <p:sldId id="289" r:id="rId14"/>
    <p:sldId id="290" r:id="rId15"/>
    <p:sldId id="263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64" r:id="rId25"/>
    <p:sldId id="265" r:id="rId26"/>
    <p:sldId id="275" r:id="rId27"/>
    <p:sldId id="276" r:id="rId28"/>
    <p:sldId id="277" r:id="rId29"/>
    <p:sldId id="278" r:id="rId30"/>
    <p:sldId id="266" r:id="rId31"/>
    <p:sldId id="279" r:id="rId32"/>
    <p:sldId id="280" r:id="rId33"/>
    <p:sldId id="267" r:id="rId34"/>
    <p:sldId id="268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  <a:srgbClr val="FF99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5FEA1E-4F2F-404A-986B-AA80B0C665A8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D5EA6-EBAC-4697-A857-1D064C699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998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9567F54-33FE-4100-ABFF-09AFC31A0DC0}" type="slidenum">
              <a:rPr lang="en-US"/>
              <a:pPr eaLnBrk="1" hangingPunct="1"/>
              <a:t>6</a:t>
            </a:fld>
            <a:endParaRPr 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5288" y="682625"/>
            <a:ext cx="6070600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098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59" tIns="46030" rIns="92059" bIns="4603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021977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B346050-BBB3-4C02-90FF-2265A2BAD328}" type="slidenum">
              <a:rPr lang="en-US"/>
              <a:pPr eaLnBrk="1" hangingPunct="1"/>
              <a:t>18</a:t>
            </a:fld>
            <a:endParaRPr 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59" tIns="46030" rIns="92059" bIns="4603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110355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ADFCB53-B61E-47BC-B270-0195364C0BC6}" type="slidenum">
              <a:rPr lang="en-US"/>
              <a:pPr eaLnBrk="1" hangingPunct="1"/>
              <a:t>19</a:t>
            </a:fld>
            <a:endParaRPr lang="en-US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59" tIns="46030" rIns="92059" bIns="4603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782343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6086E7C-6F3D-43AD-8A19-C8D1064D909F}" type="slidenum">
              <a:rPr lang="en-US"/>
              <a:pPr eaLnBrk="1" hangingPunct="1"/>
              <a:t>20</a:t>
            </a:fld>
            <a:endParaRPr lang="en-US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476845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BB9FAC1-7C2B-48C4-AA4D-9AAF111EF946}" type="slidenum">
              <a:rPr lang="en-US"/>
              <a:pPr eaLnBrk="1" hangingPunct="1"/>
              <a:t>21</a:t>
            </a:fld>
            <a:endParaRPr lang="en-US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124612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22F01FC-3653-4D03-BDFC-D842B9477F52}" type="slidenum">
              <a:rPr lang="en-US"/>
              <a:pPr eaLnBrk="1" hangingPunct="1"/>
              <a:t>22</a:t>
            </a:fld>
            <a:endParaRPr lang="en-U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880706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2B5AA39-B900-4472-8124-A51C5E5AEA62}" type="slidenum">
              <a:rPr lang="en-US"/>
              <a:pPr eaLnBrk="1" hangingPunct="1"/>
              <a:t>23</a:t>
            </a:fld>
            <a:endParaRPr lang="en-US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59" tIns="46030" rIns="92059" bIns="4603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9334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2CCEAE6-1482-4CF3-9BB6-42733C830F45}" type="slidenum">
              <a:rPr lang="en-US"/>
              <a:pPr eaLnBrk="1" hangingPunct="1"/>
              <a:t>7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5288" y="682625"/>
            <a:ext cx="6070600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098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59" tIns="46030" rIns="92059" bIns="4603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51714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4DD7CB3-FF56-46FA-BA1D-66D8C2F3965F}" type="slidenum">
              <a:rPr lang="en-US"/>
              <a:pPr eaLnBrk="1" hangingPunct="1"/>
              <a:t>8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5288" y="682625"/>
            <a:ext cx="6070600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098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59" tIns="46030" rIns="92059" bIns="4603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06908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D3F012B-0F2E-4BDA-AA48-07EF836ED935}" type="slidenum">
              <a:rPr lang="en-US"/>
              <a:pPr eaLnBrk="1" hangingPunct="1"/>
              <a:t>9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5288" y="682625"/>
            <a:ext cx="6070600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098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59" tIns="46030" rIns="92059" bIns="4603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18519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9BDC82B-9F3D-4A0D-9E89-C04387AD0E6A}" type="slidenum">
              <a:rPr lang="en-US"/>
              <a:pPr eaLnBrk="1" hangingPunct="1"/>
              <a:t>10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5288" y="682625"/>
            <a:ext cx="6070600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098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59" tIns="46030" rIns="92059" bIns="4603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66093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E079F8F-AC98-4019-BFA2-CBA9C7310A0C}" type="slidenum">
              <a:rPr lang="en-US"/>
              <a:pPr eaLnBrk="1" hangingPunct="1"/>
              <a:t>13</a:t>
            </a:fld>
            <a:endParaRPr lang="en-US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59" tIns="46030" rIns="92059" bIns="4603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261291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D2FF7D9-40A9-4A5A-96E4-7A49557A448F}" type="slidenum">
              <a:rPr lang="en-US"/>
              <a:pPr eaLnBrk="1" hangingPunct="1"/>
              <a:t>14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089115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98D8054-10ED-4707-990A-588242B11339}" type="slidenum">
              <a:rPr lang="en-US"/>
              <a:pPr eaLnBrk="1" hangingPunct="1"/>
              <a:t>16</a:t>
            </a:fld>
            <a:endParaRPr 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59" tIns="46030" rIns="92059" bIns="4603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77347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9FF2838-008D-4E58-877D-EE7AF9F3A7DD}" type="slidenum">
              <a:rPr lang="en-US"/>
              <a:pPr eaLnBrk="1" hangingPunct="1"/>
              <a:t>17</a:t>
            </a:fld>
            <a:endParaRPr lang="en-US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43725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28F2-5DA2-40CA-8992-F145B1115E55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82FF-A18E-4448-A0E6-0CE860583EC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3255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28F2-5DA2-40CA-8992-F145B1115E55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82FF-A18E-4448-A0E6-0CE860583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886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28F2-5DA2-40CA-8992-F145B1115E55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82FF-A18E-4448-A0E6-0CE860583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70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28F2-5DA2-40CA-8992-F145B1115E55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82FF-A18E-4448-A0E6-0CE860583EC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89701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28F2-5DA2-40CA-8992-F145B1115E55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82FF-A18E-4448-A0E6-0CE860583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023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28F2-5DA2-40CA-8992-F145B1115E55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82FF-A18E-4448-A0E6-0CE860583EC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7410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28F2-5DA2-40CA-8992-F145B1115E55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82FF-A18E-4448-A0E6-0CE860583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478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28F2-5DA2-40CA-8992-F145B1115E55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82FF-A18E-4448-A0E6-0CE860583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2329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28F2-5DA2-40CA-8992-F145B1115E55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82FF-A18E-4448-A0E6-0CE860583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32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68312" y="1083735"/>
            <a:ext cx="10347064" cy="45259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C7515-7756-48C9-80B5-AF7DD7BE245F}" type="datetime1">
              <a:rPr lang="en-US"/>
              <a:pPr>
                <a:defRPr/>
              </a:pPr>
              <a:t>3/17/2016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17-(#)</a:t>
            </a:r>
          </a:p>
        </p:txBody>
      </p:sp>
    </p:spTree>
    <p:extLst>
      <p:ext uri="{BB962C8B-B14F-4D97-AF65-F5344CB8AC3E}">
        <p14:creationId xmlns:p14="http://schemas.microsoft.com/office/powerpoint/2010/main" val="3095064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28F2-5DA2-40CA-8992-F145B1115E55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82FF-A18E-4448-A0E6-0CE860583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698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28F2-5DA2-40CA-8992-F145B1115E55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82FF-A18E-4448-A0E6-0CE860583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506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28F2-5DA2-40CA-8992-F145B1115E55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82FF-A18E-4448-A0E6-0CE860583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314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28F2-5DA2-40CA-8992-F145B1115E55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82FF-A18E-4448-A0E6-0CE860583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942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28F2-5DA2-40CA-8992-F145B1115E55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82FF-A18E-4448-A0E6-0CE860583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007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28F2-5DA2-40CA-8992-F145B1115E55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82FF-A18E-4448-A0E6-0CE860583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881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28F2-5DA2-40CA-8992-F145B1115E55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82FF-A18E-4448-A0E6-0CE860583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247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28F2-5DA2-40CA-8992-F145B1115E55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182FF-A18E-4448-A0E6-0CE860583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741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microsoft.com/office/2007/relationships/hdphoto" Target="../media/hdphoto1.wdp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artisticCement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96B28F2-5DA2-40CA-8992-F145B1115E55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C1182FF-A18E-4448-A0E6-0CE860583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3622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6040" y="1869925"/>
            <a:ext cx="6400800" cy="684590"/>
          </a:xfrm>
        </p:spPr>
        <p:txBody>
          <a:bodyPr>
            <a:normAutofit/>
          </a:bodyPr>
          <a:lstStyle/>
          <a:p>
            <a:pPr algn="r"/>
            <a:r>
              <a:rPr lang="en-MY" sz="2800" b="1" dirty="0" err="1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Zulkarnain</a:t>
            </a:r>
            <a:r>
              <a:rPr lang="en-MY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en-MY" sz="2800" b="1" dirty="0" err="1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Lubis</a:t>
            </a:r>
            <a:endParaRPr lang="en-US" sz="28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10988" y="685799"/>
            <a:ext cx="8525436" cy="1041401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Sampling Methods</a:t>
            </a:r>
          </a:p>
        </p:txBody>
      </p:sp>
      <p:pic>
        <p:nvPicPr>
          <p:cNvPr id="2" name="Picture 2" descr="https://afshinpsychology.files.wordpress.com/2011/10/elephant-cartoon.gif?w=6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66" y="2460811"/>
            <a:ext cx="7315200" cy="425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805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3315" y="1625041"/>
            <a:ext cx="7493000" cy="3202453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b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Less than Perfectly Representative Samples</a:t>
            </a:r>
          </a:p>
          <a:p>
            <a:pPr lvl="1" eaLnBrk="1" hangingPunct="1"/>
            <a:r>
              <a:rPr lang="en-US" sz="2400" b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Random sampling errors and systematic errors associated with the sampling process may combine to yield a sample that is less than perfectly representative of the population.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142" y="305297"/>
            <a:ext cx="8534400" cy="1012515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b="1" dirty="0"/>
              <a:t>Random Sampling and Nonsampling Errors (cont’d)</a:t>
            </a:r>
          </a:p>
        </p:txBody>
      </p:sp>
      <p:pic>
        <p:nvPicPr>
          <p:cNvPr id="5122" name="Picture 2" descr="https://encrypted-tbn0.gstatic.com/images?q=tbn:ANd9GcQN7CPE1DdJGCK2x-r4nABfjZnuQTGtXDR382giZ98xVqCuAhY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764" y="995082"/>
            <a:ext cx="4101353" cy="554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30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3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43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747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GB" altLang="en-US" sz="3200" b="1" dirty="0">
                <a:solidFill>
                  <a:srgbClr val="FFFF00"/>
                </a:solidFill>
                <a:latin typeface="Arial" pitchFamily="34" charset="0"/>
              </a:rPr>
              <a:t>Overview of Sampling Techniques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7812" y="1157288"/>
            <a:ext cx="8664388" cy="5472113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GB" altLang="en-US" sz="2600" b="1" dirty="0">
                <a:solidFill>
                  <a:srgbClr val="FFFF66"/>
                </a:solidFill>
                <a:latin typeface="Arial" pitchFamily="34" charset="0"/>
              </a:rPr>
              <a:t>Sampling techniques</a:t>
            </a:r>
            <a:endParaRPr lang="en-GB" altLang="en-US" sz="2600" dirty="0">
              <a:solidFill>
                <a:srgbClr val="FFFF66"/>
              </a:solidFill>
              <a:latin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GB" altLang="en-US" dirty="0">
              <a:latin typeface="Arial" pitchFamily="34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endParaRPr lang="en-GB" altLang="en-US" sz="2400" dirty="0">
              <a:latin typeface="Arial" pitchFamily="34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endParaRPr lang="en-GB" altLang="en-US" sz="3600" dirty="0">
              <a:latin typeface="Arial" pitchFamily="34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endParaRPr lang="en-GB" altLang="en-US" sz="3600" dirty="0">
              <a:latin typeface="Arial" pitchFamily="34" charset="0"/>
            </a:endParaRPr>
          </a:p>
          <a:p>
            <a:pPr algn="r">
              <a:lnSpc>
                <a:spcPct val="90000"/>
              </a:lnSpc>
              <a:buFontTx/>
              <a:buNone/>
            </a:pPr>
            <a:endParaRPr lang="en-GB" altLang="en-US" sz="2400" dirty="0">
              <a:latin typeface="Arial" pitchFamily="34" charset="0"/>
            </a:endParaRPr>
          </a:p>
          <a:p>
            <a:pPr algn="r">
              <a:lnSpc>
                <a:spcPct val="90000"/>
              </a:lnSpc>
              <a:buFontTx/>
              <a:buNone/>
            </a:pPr>
            <a:endParaRPr lang="en-GB" altLang="en-US" dirty="0">
              <a:latin typeface="Arial" pitchFamily="34" charset="0"/>
            </a:endParaRPr>
          </a:p>
          <a:p>
            <a:pPr algn="r">
              <a:lnSpc>
                <a:spcPct val="90000"/>
              </a:lnSpc>
              <a:buFontTx/>
              <a:buNone/>
            </a:pPr>
            <a:endParaRPr lang="en-GB" altLang="en-US" dirty="0">
              <a:latin typeface="Arial" pitchFamily="34" charset="0"/>
            </a:endParaRPr>
          </a:p>
          <a:p>
            <a:pPr algn="r">
              <a:lnSpc>
                <a:spcPct val="90000"/>
              </a:lnSpc>
              <a:buFontTx/>
              <a:buNone/>
            </a:pPr>
            <a:endParaRPr lang="en-GB" altLang="en-US" dirty="0">
              <a:latin typeface="Arial" pitchFamily="34" charset="0"/>
            </a:endParaRPr>
          </a:p>
          <a:p>
            <a:pPr algn="r">
              <a:lnSpc>
                <a:spcPct val="90000"/>
              </a:lnSpc>
              <a:buFontTx/>
              <a:buNone/>
            </a:pPr>
            <a:endParaRPr lang="en-GB" altLang="en-US" dirty="0">
              <a:latin typeface="Arial" pitchFamily="34" charset="0"/>
            </a:endParaRPr>
          </a:p>
          <a:p>
            <a:pPr algn="r">
              <a:lnSpc>
                <a:spcPct val="90000"/>
              </a:lnSpc>
              <a:buFontTx/>
              <a:buNone/>
            </a:pPr>
            <a:endParaRPr lang="en-GB" altLang="en-US" dirty="0">
              <a:latin typeface="Arial" pitchFamily="34" charset="0"/>
            </a:endParaRPr>
          </a:p>
          <a:p>
            <a:pPr algn="r">
              <a:lnSpc>
                <a:spcPct val="90000"/>
              </a:lnSpc>
              <a:buFontTx/>
              <a:buNone/>
            </a:pPr>
            <a:endParaRPr lang="en-GB" altLang="en-US" dirty="0">
              <a:latin typeface="Arial" pitchFamily="34" charset="0"/>
            </a:endParaRPr>
          </a:p>
        </p:txBody>
      </p:sp>
      <p:pic>
        <p:nvPicPr>
          <p:cNvPr id="37892" name="Picture 4" descr="M07NF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094" y="1935164"/>
            <a:ext cx="8054788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2043114" y="6126163"/>
            <a:ext cx="80851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bg1"/>
                </a:solidFill>
                <a:latin typeface="Arial" pitchFamily="34" charset="0"/>
              </a:rPr>
              <a:t>Figure 7.2  Sampling techniques</a:t>
            </a:r>
          </a:p>
        </p:txBody>
      </p:sp>
    </p:spTree>
    <p:extLst>
      <p:ext uri="{BB962C8B-B14F-4D97-AF65-F5344CB8AC3E}">
        <p14:creationId xmlns:p14="http://schemas.microsoft.com/office/powerpoint/2010/main" val="417165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554162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When the sample is </a:t>
            </a:r>
            <a:r>
              <a:rPr lang="en-US" sz="4000" b="1" dirty="0" smtClean="0">
                <a:solidFill>
                  <a:srgbClr val="FFFF00"/>
                </a:solidFill>
              </a:rPr>
              <a:t>representative ?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2224" y="1860177"/>
            <a:ext cx="6858000" cy="164950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The size of the sample</a:t>
            </a:r>
          </a:p>
          <a:p>
            <a:r>
              <a:rPr lang="en-US" sz="4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The sampling </a:t>
            </a:r>
            <a:r>
              <a:rPr lang="en-US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methods</a:t>
            </a:r>
            <a:endParaRPr lang="en-US" sz="4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146" name="Picture 2" descr="http://image.slidesharecdn.com/week09sampling-1225331134431442-8/95/sampling-methods-in-qualitative-and-quantitative-research-6-728.jpg?cb=133785254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8" t="26433" r="3924" b="12287"/>
          <a:stretch/>
        </p:blipFill>
        <p:spPr bwMode="auto">
          <a:xfrm>
            <a:off x="2245659" y="3523129"/>
            <a:ext cx="5715000" cy="3186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389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5"/>
          <p:cNvSpPr>
            <a:spLocks noGrp="1" noChangeArrowheads="1"/>
          </p:cNvSpPr>
          <p:nvPr>
            <p:ph type="title"/>
          </p:nvPr>
        </p:nvSpPr>
        <p:spPr>
          <a:xfrm>
            <a:off x="764894" y="520449"/>
            <a:ext cx="6886482" cy="797363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chemeClr val="tx1">
                    <a:lumMod val="75000"/>
                  </a:schemeClr>
                </a:solidFill>
                <a:cs typeface="Tahoma" panose="020B0604030504040204" pitchFamily="34" charset="0"/>
              </a:rPr>
              <a:t>Sample Size</a:t>
            </a:r>
          </a:p>
        </p:txBody>
      </p:sp>
      <p:sp>
        <p:nvSpPr>
          <p:cNvPr id="5018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738001" y="1438834"/>
            <a:ext cx="7531941" cy="4504765"/>
          </a:xfrm>
        </p:spPr>
        <p:txBody>
          <a:bodyPr>
            <a:no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 smtClean="0">
                <a:solidFill>
                  <a:schemeClr val="tx2">
                    <a:lumMod val="10000"/>
                    <a:lumOff val="90000"/>
                  </a:schemeClr>
                </a:solidFill>
                <a:cs typeface="Times New Roman" panose="02020603050405020304" pitchFamily="18" charset="0"/>
              </a:rPr>
              <a:t>Random Error and Sample Size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chemeClr val="tx2">
                    <a:lumMod val="10000"/>
                    <a:lumOff val="90000"/>
                  </a:schemeClr>
                </a:solidFill>
                <a:cs typeface="Times New Roman" panose="02020603050405020304" pitchFamily="18" charset="0"/>
              </a:rPr>
              <a:t>Random sampling error varies with samples of different sizes.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chemeClr val="tx2">
                    <a:lumMod val="10000"/>
                    <a:lumOff val="90000"/>
                  </a:schemeClr>
                </a:solidFill>
                <a:cs typeface="Times New Roman" panose="02020603050405020304" pitchFamily="18" charset="0"/>
              </a:rPr>
              <a:t>Increases in sample size reduce sampling error at a decreasing rate.</a:t>
            </a:r>
          </a:p>
          <a:p>
            <a:pPr lvl="2" eaLnBrk="1" hangingPunct="1">
              <a:spcBef>
                <a:spcPct val="50000"/>
              </a:spcBef>
            </a:pPr>
            <a:r>
              <a:rPr lang="en-US" sz="2400" b="1" dirty="0" smtClean="0">
                <a:solidFill>
                  <a:schemeClr val="tx2">
                    <a:lumMod val="10000"/>
                    <a:lumOff val="90000"/>
                  </a:schemeClr>
                </a:solidFill>
                <a:cs typeface="Times New Roman" panose="02020603050405020304" pitchFamily="18" charset="0"/>
              </a:rPr>
              <a:t>Diminishing returns - random sampling error is inversely proportional to the square root of </a:t>
            </a:r>
            <a:r>
              <a:rPr lang="en-US" sz="2400" b="1" i="1" dirty="0" smtClean="0">
                <a:solidFill>
                  <a:schemeClr val="tx2">
                    <a:lumMod val="10000"/>
                    <a:lumOff val="90000"/>
                  </a:schemeClr>
                </a:solidFill>
                <a:cs typeface="Times New Roman" panose="02020603050405020304" pitchFamily="18" charset="0"/>
              </a:rPr>
              <a:t>n</a:t>
            </a:r>
            <a:r>
              <a:rPr lang="en-US" sz="2400" b="1" dirty="0" smtClean="0">
                <a:solidFill>
                  <a:schemeClr val="tx2">
                    <a:lumMod val="10000"/>
                    <a:lumOff val="90000"/>
                  </a:schemeClr>
                </a:solidFill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170" name="Picture 2" descr="http://sjhoward.co.uk/wp-content/uploads/2007/02/carto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106" y="1178858"/>
            <a:ext cx="3913094" cy="5316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98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0919" y="242047"/>
            <a:ext cx="8519086" cy="883023"/>
          </a:xfrm>
        </p:spPr>
        <p:txBody>
          <a:bodyPr rtlCol="0">
            <a:noAutofit/>
          </a:bodyPr>
          <a:lstStyle/>
          <a:p>
            <a:pPr marL="1146175" indent="-1146175" algn="ctr">
              <a:defRPr/>
            </a:pPr>
            <a:r>
              <a:rPr lang="en-US" sz="2800" b="1" dirty="0">
                <a:solidFill>
                  <a:srgbClr val="FFFF00"/>
                </a:solidFill>
                <a:latin typeface="Arial" pitchFamily="-112" charset="0"/>
              </a:rPr>
              <a:t>Relationship between Sample Size and 	Error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51205" name="Picture 2" descr="F:\Barry's RESEARCH book\BRM 9e 2012\Online_images_4c\Online_images\Ch17\26949_F17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306" y="1568824"/>
            <a:ext cx="7785847" cy="4939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reeform 10"/>
          <p:cNvSpPr/>
          <p:nvPr/>
        </p:nvSpPr>
        <p:spPr>
          <a:xfrm>
            <a:off x="4679576" y="1529249"/>
            <a:ext cx="4108492" cy="3634422"/>
          </a:xfrm>
          <a:custGeom>
            <a:avLst/>
            <a:gdLst>
              <a:gd name="connsiteX0" fmla="*/ 0 w 4108492"/>
              <a:gd name="connsiteY0" fmla="*/ 3634422 h 3634422"/>
              <a:gd name="connsiteX1" fmla="*/ 1595718 w 4108492"/>
              <a:gd name="connsiteY1" fmla="*/ 3437198 h 3634422"/>
              <a:gd name="connsiteX2" fmla="*/ 2061883 w 4108492"/>
              <a:gd name="connsiteY2" fmla="*/ 3293763 h 3634422"/>
              <a:gd name="connsiteX3" fmla="*/ 2671483 w 4108492"/>
              <a:gd name="connsiteY3" fmla="*/ 3042751 h 3634422"/>
              <a:gd name="connsiteX4" fmla="*/ 3316942 w 4108492"/>
              <a:gd name="connsiteY4" fmla="*/ 2522798 h 3634422"/>
              <a:gd name="connsiteX5" fmla="*/ 3783106 w 4108492"/>
              <a:gd name="connsiteY5" fmla="*/ 1518751 h 3634422"/>
              <a:gd name="connsiteX6" fmla="*/ 4069977 w 4108492"/>
              <a:gd name="connsiteY6" fmla="*/ 120257 h 3634422"/>
              <a:gd name="connsiteX7" fmla="*/ 4105836 w 4108492"/>
              <a:gd name="connsiteY7" fmla="*/ 66469 h 3634422"/>
              <a:gd name="connsiteX8" fmla="*/ 4105836 w 4108492"/>
              <a:gd name="connsiteY8" fmla="*/ 48539 h 3634422"/>
              <a:gd name="connsiteX9" fmla="*/ 4105836 w 4108492"/>
              <a:gd name="connsiteY9" fmla="*/ 66469 h 363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08492" h="3634422">
                <a:moveTo>
                  <a:pt x="0" y="3634422"/>
                </a:moveTo>
                <a:cubicBezTo>
                  <a:pt x="626035" y="3564198"/>
                  <a:pt x="1252071" y="3493974"/>
                  <a:pt x="1595718" y="3437198"/>
                </a:cubicBezTo>
                <a:cubicBezTo>
                  <a:pt x="1939365" y="3380422"/>
                  <a:pt x="1882589" y="3359504"/>
                  <a:pt x="2061883" y="3293763"/>
                </a:cubicBezTo>
                <a:cubicBezTo>
                  <a:pt x="2241177" y="3228022"/>
                  <a:pt x="2462307" y="3171245"/>
                  <a:pt x="2671483" y="3042751"/>
                </a:cubicBezTo>
                <a:cubicBezTo>
                  <a:pt x="2880660" y="2914257"/>
                  <a:pt x="3131672" y="2776798"/>
                  <a:pt x="3316942" y="2522798"/>
                </a:cubicBezTo>
                <a:cubicBezTo>
                  <a:pt x="3502212" y="2268798"/>
                  <a:pt x="3657600" y="1919174"/>
                  <a:pt x="3783106" y="1518751"/>
                </a:cubicBezTo>
                <a:cubicBezTo>
                  <a:pt x="3908612" y="1118328"/>
                  <a:pt x="4016189" y="362304"/>
                  <a:pt x="4069977" y="120257"/>
                </a:cubicBezTo>
                <a:cubicBezTo>
                  <a:pt x="4123765" y="-121790"/>
                  <a:pt x="4099860" y="78422"/>
                  <a:pt x="4105836" y="66469"/>
                </a:cubicBezTo>
                <a:cubicBezTo>
                  <a:pt x="4111812" y="54516"/>
                  <a:pt x="4105836" y="48539"/>
                  <a:pt x="4105836" y="48539"/>
                </a:cubicBezTo>
                <a:lnTo>
                  <a:pt x="4105836" y="66469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45506" y="1529250"/>
            <a:ext cx="1205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400" b="1" dirty="0">
                <a:solidFill>
                  <a:srgbClr val="FF0000"/>
                </a:solidFill>
              </a:rPr>
              <a:t>mistake</a:t>
            </a:r>
          </a:p>
        </p:txBody>
      </p:sp>
    </p:spTree>
    <p:extLst>
      <p:ext uri="{BB962C8B-B14F-4D97-AF65-F5344CB8AC3E}">
        <p14:creationId xmlns:p14="http://schemas.microsoft.com/office/powerpoint/2010/main" val="41810230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5541" y="345638"/>
            <a:ext cx="8534400" cy="66289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T</a:t>
            </a:r>
            <a:r>
              <a:rPr lang="en-US" b="1" dirty="0" smtClean="0">
                <a:solidFill>
                  <a:srgbClr val="FFFF00"/>
                </a:solidFill>
              </a:rPr>
              <a:t>he Sample Size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3010" y="2560638"/>
            <a:ext cx="8534401" cy="3916363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CC"/>
                </a:solidFill>
              </a:rPr>
              <a:t>the comparison of sample size to the population size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CC"/>
                </a:solidFill>
              </a:rPr>
              <a:t>the level of homogeneity or uniformity of the population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CC"/>
                </a:solidFill>
              </a:rPr>
              <a:t>the sampling method used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CC"/>
                </a:solidFill>
              </a:rPr>
              <a:t>the level of precision desired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CC"/>
                </a:solidFill>
              </a:rPr>
              <a:t>the purpose of the research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CC"/>
                </a:solidFill>
              </a:rPr>
              <a:t>the availability of  budget and time</a:t>
            </a:r>
            <a:endParaRPr lang="en-US" sz="2400" b="1" dirty="0">
              <a:solidFill>
                <a:srgbClr val="FFFF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96789" y="1452282"/>
            <a:ext cx="739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66"/>
                </a:solidFill>
              </a:rPr>
              <a:t>the sample size is determined based on </a:t>
            </a:r>
          </a:p>
        </p:txBody>
      </p:sp>
    </p:spTree>
    <p:extLst>
      <p:ext uri="{BB962C8B-B14F-4D97-AF65-F5344CB8AC3E}">
        <p14:creationId xmlns:p14="http://schemas.microsoft.com/office/powerpoint/2010/main" val="301702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842683" y="286094"/>
            <a:ext cx="9000564" cy="1179636"/>
          </a:xfrm>
        </p:spPr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en-US" b="1" dirty="0">
                <a:solidFill>
                  <a:schemeClr val="tx1">
                    <a:lumMod val="75000"/>
                  </a:schemeClr>
                </a:solidFill>
              </a:rPr>
              <a:t>Factors of Concern in Choosing Sample Size</a:t>
            </a:r>
          </a:p>
        </p:txBody>
      </p:sp>
      <p:sp>
        <p:nvSpPr>
          <p:cNvPr id="67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1294" y="1634786"/>
            <a:ext cx="9453281" cy="492738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FFFFFF"/>
                </a:solidFill>
              </a:rPr>
              <a:t>Variance (or Heterogeneity)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en-US" sz="2400" b="1" dirty="0">
                <a:solidFill>
                  <a:srgbClr val="FFFFFF"/>
                </a:solidFill>
              </a:rPr>
              <a:t>A heterogeneous population has more variance (a larger standard deviation) which will require a larger sample.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en-US" sz="2400" b="1" dirty="0">
                <a:solidFill>
                  <a:srgbClr val="FFFFFF"/>
                </a:solidFill>
              </a:rPr>
              <a:t>A homogeneous population has less variance (a smaller standard deviation) which permits a smaller sample.</a:t>
            </a:r>
          </a:p>
          <a:p>
            <a:pPr>
              <a:defRPr/>
            </a:pPr>
            <a:r>
              <a:rPr lang="en-US" sz="2800" b="1" dirty="0">
                <a:solidFill>
                  <a:srgbClr val="FFFFFF"/>
                </a:solidFill>
              </a:rPr>
              <a:t>Magnitude of Error (Confidence Interval)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en-US" sz="2400" b="1" dirty="0">
                <a:solidFill>
                  <a:srgbClr val="FFFFFF"/>
                </a:solidFill>
              </a:rPr>
              <a:t>How precise must the estimate be?</a:t>
            </a:r>
          </a:p>
          <a:p>
            <a:pPr>
              <a:defRPr/>
            </a:pPr>
            <a:r>
              <a:rPr lang="en-US" sz="2800" b="1" dirty="0">
                <a:solidFill>
                  <a:srgbClr val="FFFFFF"/>
                </a:solidFill>
              </a:rPr>
              <a:t>Confidence Level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en-US" sz="2400" b="1" dirty="0">
                <a:solidFill>
                  <a:srgbClr val="FFFFFF"/>
                </a:solidFill>
              </a:rPr>
              <a:t>How much error will be tolerated?</a:t>
            </a:r>
          </a:p>
        </p:txBody>
      </p:sp>
    </p:spTree>
    <p:extLst>
      <p:ext uri="{BB962C8B-B14F-4D97-AF65-F5344CB8AC3E}">
        <p14:creationId xmlns:p14="http://schemas.microsoft.com/office/powerpoint/2010/main" val="218635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7847" y="1775013"/>
            <a:ext cx="9601200" cy="2097740"/>
          </a:xfrm>
        </p:spPr>
        <p:txBody>
          <a:bodyPr>
            <a:noAutofit/>
          </a:bodyPr>
          <a:lstStyle/>
          <a:p>
            <a:pPr eaLnBrk="1" hangingPunct="1"/>
            <a:r>
              <a:rPr lang="en-US" sz="2400" b="1" dirty="0">
                <a:solidFill>
                  <a:schemeClr val="tx1"/>
                </a:solidFill>
                <a:cs typeface="Times New Roman" panose="02020603050405020304" pitchFamily="18" charset="0"/>
              </a:rPr>
              <a:t>Sequential Sampling</a:t>
            </a:r>
          </a:p>
          <a:p>
            <a:pPr lvl="1" eaLnBrk="1" hangingPunct="1"/>
            <a:r>
              <a:rPr lang="en-US" sz="2000" b="1" dirty="0">
                <a:solidFill>
                  <a:schemeClr val="tx1"/>
                </a:solidFill>
                <a:cs typeface="Times New Roman" panose="02020603050405020304" pitchFamily="18" charset="0"/>
              </a:rPr>
              <a:t>Conducting a pilot study to estimate the population parameters so that another, larger sample of the appropriate sample size may be drawn.</a:t>
            </a:r>
          </a:p>
          <a:p>
            <a:pPr eaLnBrk="1" hangingPunct="1"/>
            <a:r>
              <a:rPr lang="en-US" sz="2400" b="1" dirty="0">
                <a:solidFill>
                  <a:schemeClr val="tx1"/>
                </a:solidFill>
                <a:cs typeface="Times New Roman" panose="02020603050405020304" pitchFamily="18" charset="0"/>
              </a:rPr>
              <a:t>Estimating sample size: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129553" y="4047565"/>
            <a:ext cx="8552329" cy="2689411"/>
            <a:chOff x="403" y="2529"/>
            <a:chExt cx="5029" cy="1504"/>
          </a:xfrm>
        </p:grpSpPr>
        <p:pic>
          <p:nvPicPr>
            <p:cNvPr id="53254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444"/>
            <a:stretch>
              <a:fillRect/>
            </a:stretch>
          </p:blipFill>
          <p:spPr bwMode="auto">
            <a:xfrm>
              <a:off x="403" y="3014"/>
              <a:ext cx="5029" cy="10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55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2" y="2529"/>
              <a:ext cx="1036" cy="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706" y="646403"/>
            <a:ext cx="8534401" cy="108865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b="1" dirty="0">
                <a:solidFill>
                  <a:srgbClr val="FFFF00"/>
                </a:solidFill>
              </a:rPr>
              <a:t>Estimating Sample Size for Questions</a:t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b="1" dirty="0">
                <a:solidFill>
                  <a:srgbClr val="FFFF00"/>
                </a:solidFill>
              </a:rPr>
              <a:t>Involving Means</a:t>
            </a:r>
          </a:p>
        </p:txBody>
      </p:sp>
    </p:spTree>
    <p:extLst>
      <p:ext uri="{BB962C8B-B14F-4D97-AF65-F5344CB8AC3E}">
        <p14:creationId xmlns:p14="http://schemas.microsoft.com/office/powerpoint/2010/main" val="105113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7"/>
          <p:cNvSpPr>
            <a:spLocks noGrp="1" noChangeArrowheads="1"/>
          </p:cNvSpPr>
          <p:nvPr>
            <p:ph type="title"/>
          </p:nvPr>
        </p:nvSpPr>
        <p:spPr>
          <a:xfrm>
            <a:off x="2700865" y="736044"/>
            <a:ext cx="6798734" cy="662451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>
                <a:cs typeface="Tahoma" panose="020B0604030504040204" pitchFamily="34" charset="0"/>
              </a:rPr>
              <a:t>Sample Size Example</a:t>
            </a:r>
          </a:p>
        </p:txBody>
      </p:sp>
      <p:sp>
        <p:nvSpPr>
          <p:cNvPr id="542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358153" y="1452285"/>
            <a:ext cx="8538882" cy="2326339"/>
          </a:xfrm>
        </p:spPr>
        <p:txBody>
          <a:bodyPr/>
          <a:lstStyle/>
          <a:p>
            <a:pPr eaLnBrk="1" hangingPunct="1">
              <a:lnSpc>
                <a:spcPct val="115000"/>
              </a:lnSpc>
              <a:spcBef>
                <a:spcPct val="40000"/>
              </a:spcBef>
            </a:pPr>
            <a:r>
              <a:rPr lang="en-US" sz="2400" b="1" dirty="0">
                <a:solidFill>
                  <a:schemeClr val="tx1"/>
                </a:solidFill>
                <a:cs typeface="Times New Roman" panose="02020603050405020304" pitchFamily="18" charset="0"/>
              </a:rPr>
              <a:t>Suppose a survey researcher, studying expenditures on lipstick, wishes to have a 95 percent confident level (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400" b="1" dirty="0">
                <a:solidFill>
                  <a:schemeClr val="tx1"/>
                </a:solidFill>
                <a:cs typeface="Times New Roman" panose="02020603050405020304" pitchFamily="18" charset="0"/>
              </a:rPr>
              <a:t>) and a range of error (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b="1" dirty="0">
                <a:solidFill>
                  <a:schemeClr val="tx1"/>
                </a:solidFill>
                <a:cs typeface="Times New Roman" panose="02020603050405020304" pitchFamily="18" charset="0"/>
              </a:rPr>
              <a:t>) of less than $2.00. The estimate of the standard deviation is $29.00. What is the calculated sample size?</a:t>
            </a:r>
          </a:p>
        </p:txBody>
      </p:sp>
      <p:pic>
        <p:nvPicPr>
          <p:cNvPr id="606229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859307"/>
            <a:ext cx="5688106" cy="2698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749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06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5"/>
          <p:cNvSpPr>
            <a:spLocks noGrp="1" noChangeArrowheads="1"/>
          </p:cNvSpPr>
          <p:nvPr>
            <p:ph type="title"/>
          </p:nvPr>
        </p:nvSpPr>
        <p:spPr>
          <a:xfrm>
            <a:off x="995082" y="556985"/>
            <a:ext cx="7236260" cy="693592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FFFF00"/>
                </a:solidFill>
                <a:cs typeface="Tahoma" panose="020B0604030504040204" pitchFamily="34" charset="0"/>
              </a:rPr>
              <a:t>Sample Size Example</a:t>
            </a:r>
          </a:p>
        </p:txBody>
      </p:sp>
      <p:sp>
        <p:nvSpPr>
          <p:cNvPr id="5530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353018" y="1513994"/>
            <a:ext cx="7388225" cy="2022582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b="1" dirty="0">
                <a:solidFill>
                  <a:schemeClr val="tx1"/>
                </a:solidFill>
                <a:cs typeface="Times New Roman" panose="02020603050405020304" pitchFamily="18" charset="0"/>
              </a:rPr>
              <a:t>Suppose, in the same example as the one before, the range of error (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800" b="1" dirty="0">
                <a:solidFill>
                  <a:schemeClr val="tx1"/>
                </a:solidFill>
                <a:cs typeface="Times New Roman" panose="02020603050405020304" pitchFamily="18" charset="0"/>
              </a:rPr>
              <a:t>) is acceptable at $4.00. Sample size is reduced.</a:t>
            </a:r>
          </a:p>
        </p:txBody>
      </p:sp>
      <p:pic>
        <p:nvPicPr>
          <p:cNvPr id="61031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224" y="3735390"/>
            <a:ext cx="6360458" cy="27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934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10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evolution.berkeley.edu/evolibrary/images/evo/beetles_mech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553" y="0"/>
            <a:ext cx="6490447" cy="447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34471" y="201704"/>
            <a:ext cx="8243048" cy="65352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7400" dirty="0" smtClean="0">
                <a:solidFill>
                  <a:schemeClr val="tx1">
                    <a:lumMod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Sampling Methods</a:t>
            </a:r>
          </a:p>
          <a:p>
            <a:pPr marL="857250" lvl="1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altLang="en-US" sz="5800" b="1" dirty="0" smtClean="0">
                <a:solidFill>
                  <a:srgbClr val="FFFF00"/>
                </a:solidFill>
                <a:latin typeface="Arial" pitchFamily="34" charset="0"/>
                <a:cs typeface="Arial" panose="020B0604020202020204" pitchFamily="34" charset="0"/>
              </a:rPr>
              <a:t>The Need to Sample</a:t>
            </a:r>
            <a:endParaRPr lang="en-US" sz="58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lvl="1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5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Sampling, Statistical terms and tests </a:t>
            </a:r>
          </a:p>
          <a:p>
            <a:pPr marL="857250" lvl="1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5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 Sampling design</a:t>
            </a:r>
          </a:p>
          <a:p>
            <a:pPr marL="857250" lvl="1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5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size of the sample</a:t>
            </a:r>
          </a:p>
          <a:p>
            <a:pPr marL="857250" lvl="1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5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sampling methods</a:t>
            </a:r>
          </a:p>
          <a:p>
            <a:pPr marL="1257300" lvl="2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5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probability  sampling (</a:t>
            </a:r>
            <a:r>
              <a:rPr lang="en-GB" altLang="en-US" sz="5100" b="1" dirty="0" smtClean="0">
                <a:solidFill>
                  <a:schemeClr val="tx1"/>
                </a:solidFill>
                <a:latin typeface="Arial" pitchFamily="34" charset="0"/>
                <a:cs typeface="Arial" panose="020B0604020202020204" pitchFamily="34" charset="0"/>
              </a:rPr>
              <a:t>Simple random, Systematic, Stratified random, Cluster, Multi-stage</a:t>
            </a:r>
            <a:endParaRPr lang="en-US" sz="51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5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probability sampling (</a:t>
            </a:r>
            <a:r>
              <a:rPr lang="en-GB" altLang="en-US" sz="5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Accidental Sampling. Purposive Sampling, </a:t>
            </a:r>
            <a:r>
              <a:rPr lang="en-US" sz="5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Expert Sampling, </a:t>
            </a:r>
            <a:r>
              <a:rPr lang="en-GB" altLang="en-US" sz="5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Quota sampling, Self-selection Sampling)</a:t>
            </a:r>
            <a:endParaRPr lang="en-US" sz="5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1152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32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442" y="1985023"/>
            <a:ext cx="7169276" cy="3743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4024" y="372980"/>
            <a:ext cx="8033872" cy="1133091"/>
          </a:xfrm>
        </p:spPr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en-US" b="1" dirty="0">
                <a:solidFill>
                  <a:srgbClr val="FFFF00"/>
                </a:solidFill>
              </a:rPr>
              <a:t>Calculating Sample Size at the 99 Percent Confidence Level</a:t>
            </a:r>
          </a:p>
        </p:txBody>
      </p:sp>
    </p:spTree>
    <p:extLst>
      <p:ext uri="{BB962C8B-B14F-4D97-AF65-F5344CB8AC3E}">
        <p14:creationId xmlns:p14="http://schemas.microsoft.com/office/powerpoint/2010/main" val="41040997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69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53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117" y="1475907"/>
            <a:ext cx="551497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53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965" y="2475470"/>
            <a:ext cx="35052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53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433" y="3671243"/>
            <a:ext cx="7315200" cy="197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7129" y="305744"/>
            <a:ext cx="8413377" cy="789165"/>
          </a:xfrm>
        </p:spPr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en-US" b="1" dirty="0">
                <a:solidFill>
                  <a:srgbClr val="FFFF00"/>
                </a:solidFill>
              </a:rPr>
              <a:t>Determining Sample Size for Proportions</a:t>
            </a:r>
          </a:p>
        </p:txBody>
      </p:sp>
    </p:spTree>
    <p:extLst>
      <p:ext uri="{BB962C8B-B14F-4D97-AF65-F5344CB8AC3E}">
        <p14:creationId xmlns:p14="http://schemas.microsoft.com/office/powerpoint/2010/main" val="115964197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9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9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73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506" y="1506071"/>
            <a:ext cx="3430587" cy="1433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2768600" y="3183123"/>
            <a:ext cx="6927850" cy="3500065"/>
            <a:chOff x="562" y="1888"/>
            <a:chExt cx="4612" cy="2097"/>
          </a:xfrm>
        </p:grpSpPr>
        <p:pic>
          <p:nvPicPr>
            <p:cNvPr id="58374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" y="1888"/>
              <a:ext cx="4612" cy="1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375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6" y="3499"/>
              <a:ext cx="2031" cy="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376" name="Picture 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2" y="3528"/>
              <a:ext cx="1338" cy="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377" name="Picture 1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3" y="3780"/>
              <a:ext cx="1298" cy="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9518" y="292296"/>
            <a:ext cx="7799294" cy="967246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FFFF00"/>
                </a:solidFill>
              </a:rPr>
              <a:t>Determining Sample Size for Proportions (cont’d)</a:t>
            </a:r>
          </a:p>
        </p:txBody>
      </p:sp>
    </p:spTree>
    <p:extLst>
      <p:ext uri="{BB962C8B-B14F-4D97-AF65-F5344CB8AC3E}">
        <p14:creationId xmlns:p14="http://schemas.microsoft.com/office/powerpoint/2010/main" val="37506989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000" y="359085"/>
            <a:ext cx="8534400" cy="1120091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b="1" dirty="0">
                <a:solidFill>
                  <a:srgbClr val="FFFF00"/>
                </a:solidFill>
              </a:rPr>
              <a:t>Calculating Example Sample Size at the 95 Percent Confidence Level</a:t>
            </a:r>
          </a:p>
        </p:txBody>
      </p:sp>
      <p:sp>
        <p:nvSpPr>
          <p:cNvPr id="3" name="Rectangle 2"/>
          <p:cNvSpPr/>
          <p:nvPr/>
        </p:nvSpPr>
        <p:spPr>
          <a:xfrm>
            <a:off x="833717" y="1559859"/>
            <a:ext cx="7584141" cy="4289612"/>
          </a:xfrm>
          <a:prstGeom prst="rect">
            <a:avLst/>
          </a:prstGeom>
          <a:noFill/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 51"/>
          <p:cNvGrpSpPr>
            <a:grpSpLocks/>
          </p:cNvGrpSpPr>
          <p:nvPr/>
        </p:nvGrpSpPr>
        <p:grpSpPr bwMode="auto">
          <a:xfrm>
            <a:off x="1025152" y="1849842"/>
            <a:ext cx="6197006" cy="3696900"/>
            <a:chOff x="1335" y="1658"/>
            <a:chExt cx="2422" cy="1683"/>
          </a:xfrm>
        </p:grpSpPr>
        <p:grpSp>
          <p:nvGrpSpPr>
            <p:cNvPr id="53" name="Group 4"/>
            <p:cNvGrpSpPr>
              <a:grpSpLocks/>
            </p:cNvGrpSpPr>
            <p:nvPr/>
          </p:nvGrpSpPr>
          <p:grpSpPr bwMode="auto">
            <a:xfrm>
              <a:off x="2514" y="3148"/>
              <a:ext cx="447" cy="193"/>
              <a:chOff x="2514" y="3148"/>
              <a:chExt cx="447" cy="193"/>
            </a:xfrm>
          </p:grpSpPr>
          <p:sp>
            <p:nvSpPr>
              <p:cNvPr id="98" name="Rectangle 5"/>
              <p:cNvSpPr>
                <a:spLocks noChangeArrowheads="1"/>
              </p:cNvSpPr>
              <p:nvPr/>
            </p:nvSpPr>
            <p:spPr bwMode="auto">
              <a:xfrm>
                <a:off x="2779" y="3173"/>
                <a:ext cx="182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 dirty="0">
                    <a:solidFill>
                      <a:srgbClr val="FFFFFF"/>
                    </a:solidFill>
                  </a:rPr>
                  <a:t>753</a:t>
                </a:r>
              </a:p>
            </p:txBody>
          </p:sp>
          <p:sp>
            <p:nvSpPr>
              <p:cNvPr id="99" name="Rectangle 6"/>
              <p:cNvSpPr>
                <a:spLocks noChangeArrowheads="1"/>
              </p:cNvSpPr>
              <p:nvPr/>
            </p:nvSpPr>
            <p:spPr bwMode="auto">
              <a:xfrm>
                <a:off x="2514" y="3148"/>
                <a:ext cx="66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  <a:latin typeface="Symbol" panose="05050102010706020507" pitchFamily="18" charset="2"/>
                  </a:rPr>
                  <a:t>=</a:t>
                </a:r>
              </a:p>
            </p:txBody>
          </p:sp>
        </p:grpSp>
        <p:grpSp>
          <p:nvGrpSpPr>
            <p:cNvPr id="54" name="Group 7"/>
            <p:cNvGrpSpPr>
              <a:grpSpLocks/>
            </p:cNvGrpSpPr>
            <p:nvPr/>
          </p:nvGrpSpPr>
          <p:grpSpPr bwMode="auto">
            <a:xfrm>
              <a:off x="2514" y="2684"/>
              <a:ext cx="901" cy="417"/>
              <a:chOff x="2514" y="2684"/>
              <a:chExt cx="901" cy="417"/>
            </a:xfrm>
          </p:grpSpPr>
          <p:sp>
            <p:nvSpPr>
              <p:cNvPr id="92" name="Line 8"/>
              <p:cNvSpPr>
                <a:spLocks noChangeShapeType="1"/>
              </p:cNvSpPr>
              <p:nvPr/>
            </p:nvSpPr>
            <p:spPr bwMode="auto">
              <a:xfrm>
                <a:off x="2775" y="2933"/>
                <a:ext cx="640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MY" sz="2000" b="1">
                  <a:solidFill>
                    <a:srgbClr val="FFFFFF"/>
                  </a:solidFill>
                </a:endParaRPr>
              </a:p>
            </p:txBody>
          </p:sp>
          <p:sp>
            <p:nvSpPr>
              <p:cNvPr id="93" name="Rectangle 9"/>
              <p:cNvSpPr>
                <a:spLocks noChangeArrowheads="1"/>
              </p:cNvSpPr>
              <p:nvPr/>
            </p:nvSpPr>
            <p:spPr bwMode="auto">
              <a:xfrm>
                <a:off x="2932" y="2933"/>
                <a:ext cx="365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001225</a:t>
                </a:r>
              </a:p>
            </p:txBody>
          </p:sp>
          <p:sp>
            <p:nvSpPr>
              <p:cNvPr id="94" name="Rectangle 10"/>
              <p:cNvSpPr>
                <a:spLocks noChangeArrowheads="1"/>
              </p:cNvSpPr>
              <p:nvPr/>
            </p:nvSpPr>
            <p:spPr bwMode="auto">
              <a:xfrm>
                <a:off x="2767" y="2933"/>
                <a:ext cx="32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.</a:t>
                </a:r>
              </a:p>
            </p:txBody>
          </p:sp>
          <p:sp>
            <p:nvSpPr>
              <p:cNvPr id="95" name="Rectangle 11"/>
              <p:cNvSpPr>
                <a:spLocks noChangeArrowheads="1"/>
              </p:cNvSpPr>
              <p:nvPr/>
            </p:nvSpPr>
            <p:spPr bwMode="auto">
              <a:xfrm>
                <a:off x="3016" y="2684"/>
                <a:ext cx="182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922</a:t>
                </a:r>
              </a:p>
            </p:txBody>
          </p:sp>
          <p:sp>
            <p:nvSpPr>
              <p:cNvPr id="96" name="Rectangle 12"/>
              <p:cNvSpPr>
                <a:spLocks noChangeArrowheads="1"/>
              </p:cNvSpPr>
              <p:nvPr/>
            </p:nvSpPr>
            <p:spPr bwMode="auto">
              <a:xfrm>
                <a:off x="2914" y="2684"/>
                <a:ext cx="32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.</a:t>
                </a:r>
              </a:p>
            </p:txBody>
          </p:sp>
          <p:sp>
            <p:nvSpPr>
              <p:cNvPr id="97" name="Rectangle 13"/>
              <p:cNvSpPr>
                <a:spLocks noChangeArrowheads="1"/>
              </p:cNvSpPr>
              <p:nvPr/>
            </p:nvSpPr>
            <p:spPr bwMode="auto">
              <a:xfrm>
                <a:off x="2514" y="2779"/>
                <a:ext cx="66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  <a:latin typeface="Symbol" panose="05050102010706020507" pitchFamily="18" charset="2"/>
                  </a:rPr>
                  <a:t>=</a:t>
                </a:r>
              </a:p>
            </p:txBody>
          </p:sp>
        </p:grpSp>
        <p:grpSp>
          <p:nvGrpSpPr>
            <p:cNvPr id="55" name="Group 14"/>
            <p:cNvGrpSpPr>
              <a:grpSpLocks/>
            </p:cNvGrpSpPr>
            <p:nvPr/>
          </p:nvGrpSpPr>
          <p:grpSpPr bwMode="auto">
            <a:xfrm>
              <a:off x="2514" y="2204"/>
              <a:ext cx="1233" cy="417"/>
              <a:chOff x="2514" y="2204"/>
              <a:chExt cx="1233" cy="417"/>
            </a:xfrm>
          </p:grpSpPr>
          <p:sp>
            <p:nvSpPr>
              <p:cNvPr id="82" name="Line 15"/>
              <p:cNvSpPr>
                <a:spLocks noChangeShapeType="1"/>
              </p:cNvSpPr>
              <p:nvPr/>
            </p:nvSpPr>
            <p:spPr bwMode="auto">
              <a:xfrm>
                <a:off x="2693" y="2431"/>
                <a:ext cx="1028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MY" sz="2000" b="1">
                  <a:solidFill>
                    <a:srgbClr val="FFFFFF"/>
                  </a:solidFill>
                </a:endParaRPr>
              </a:p>
            </p:txBody>
          </p:sp>
          <p:sp>
            <p:nvSpPr>
              <p:cNvPr id="83" name="Rectangle 16"/>
              <p:cNvSpPr>
                <a:spLocks noChangeArrowheads="1"/>
              </p:cNvSpPr>
              <p:nvPr/>
            </p:nvSpPr>
            <p:spPr bwMode="auto">
              <a:xfrm>
                <a:off x="3075" y="2453"/>
                <a:ext cx="365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 dirty="0">
                    <a:solidFill>
                      <a:srgbClr val="FFFFFF"/>
                    </a:solidFill>
                  </a:rPr>
                  <a:t>001225</a:t>
                </a:r>
              </a:p>
            </p:txBody>
          </p:sp>
          <p:sp>
            <p:nvSpPr>
              <p:cNvPr id="84" name="Rectangle 17"/>
              <p:cNvSpPr>
                <a:spLocks noChangeArrowheads="1"/>
              </p:cNvSpPr>
              <p:nvPr/>
            </p:nvSpPr>
            <p:spPr bwMode="auto">
              <a:xfrm>
                <a:off x="3709" y="2204"/>
                <a:ext cx="38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)</a:t>
                </a:r>
              </a:p>
            </p:txBody>
          </p:sp>
          <p:sp>
            <p:nvSpPr>
              <p:cNvPr id="85" name="Rectangle 18"/>
              <p:cNvSpPr>
                <a:spLocks noChangeArrowheads="1"/>
              </p:cNvSpPr>
              <p:nvPr/>
            </p:nvSpPr>
            <p:spPr bwMode="auto">
              <a:xfrm>
                <a:off x="3543" y="2204"/>
                <a:ext cx="122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24</a:t>
                </a:r>
              </a:p>
            </p:txBody>
          </p:sp>
          <p:sp>
            <p:nvSpPr>
              <p:cNvPr id="86" name="Rectangle 19"/>
              <p:cNvSpPr>
                <a:spLocks noChangeArrowheads="1"/>
              </p:cNvSpPr>
              <p:nvPr/>
            </p:nvSpPr>
            <p:spPr bwMode="auto">
              <a:xfrm>
                <a:off x="3363" y="2204"/>
                <a:ext cx="107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)(.</a:t>
                </a:r>
              </a:p>
            </p:txBody>
          </p:sp>
          <p:sp>
            <p:nvSpPr>
              <p:cNvPr id="87" name="Rectangle 20"/>
              <p:cNvSpPr>
                <a:spLocks noChangeArrowheads="1"/>
              </p:cNvSpPr>
              <p:nvPr/>
            </p:nvSpPr>
            <p:spPr bwMode="auto">
              <a:xfrm>
                <a:off x="3022" y="2204"/>
                <a:ext cx="243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8416</a:t>
                </a:r>
              </a:p>
            </p:txBody>
          </p:sp>
          <p:sp>
            <p:nvSpPr>
              <p:cNvPr id="88" name="Rectangle 21"/>
              <p:cNvSpPr>
                <a:spLocks noChangeArrowheads="1"/>
              </p:cNvSpPr>
              <p:nvPr/>
            </p:nvSpPr>
            <p:spPr bwMode="auto">
              <a:xfrm>
                <a:off x="2900" y="2204"/>
                <a:ext cx="32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.</a:t>
                </a:r>
              </a:p>
            </p:txBody>
          </p:sp>
          <p:sp>
            <p:nvSpPr>
              <p:cNvPr id="89" name="Rectangle 22"/>
              <p:cNvSpPr>
                <a:spLocks noChangeArrowheads="1"/>
              </p:cNvSpPr>
              <p:nvPr/>
            </p:nvSpPr>
            <p:spPr bwMode="auto">
              <a:xfrm>
                <a:off x="2814" y="2204"/>
                <a:ext cx="61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sp>
            <p:nvSpPr>
              <p:cNvPr id="90" name="Rectangle 23"/>
              <p:cNvSpPr>
                <a:spLocks noChangeArrowheads="1"/>
              </p:cNvSpPr>
              <p:nvPr/>
            </p:nvSpPr>
            <p:spPr bwMode="auto">
              <a:xfrm>
                <a:off x="2745" y="2204"/>
                <a:ext cx="38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(</a:t>
                </a:r>
              </a:p>
            </p:txBody>
          </p:sp>
          <p:sp>
            <p:nvSpPr>
              <p:cNvPr id="91" name="Rectangle 24"/>
              <p:cNvSpPr>
                <a:spLocks noChangeArrowheads="1"/>
              </p:cNvSpPr>
              <p:nvPr/>
            </p:nvSpPr>
            <p:spPr bwMode="auto">
              <a:xfrm>
                <a:off x="2514" y="2299"/>
                <a:ext cx="66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  <a:latin typeface="Symbol" panose="05050102010706020507" pitchFamily="18" charset="2"/>
                  </a:rPr>
                  <a:t>=</a:t>
                </a:r>
              </a:p>
            </p:txBody>
          </p:sp>
        </p:grpSp>
        <p:grpSp>
          <p:nvGrpSpPr>
            <p:cNvPr id="56" name="Group 25"/>
            <p:cNvGrpSpPr>
              <a:grpSpLocks/>
            </p:cNvGrpSpPr>
            <p:nvPr/>
          </p:nvGrpSpPr>
          <p:grpSpPr bwMode="auto">
            <a:xfrm>
              <a:off x="1335" y="1658"/>
              <a:ext cx="2422" cy="453"/>
              <a:chOff x="1335" y="1658"/>
              <a:chExt cx="2422" cy="453"/>
            </a:xfrm>
          </p:grpSpPr>
          <p:sp>
            <p:nvSpPr>
              <p:cNvPr id="57" name="Line 26"/>
              <p:cNvSpPr>
                <a:spLocks noChangeShapeType="1"/>
              </p:cNvSpPr>
              <p:nvPr/>
            </p:nvSpPr>
            <p:spPr bwMode="auto">
              <a:xfrm flipH="1">
                <a:off x="2727" y="1925"/>
                <a:ext cx="1019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MY" sz="2000" b="1">
                  <a:solidFill>
                    <a:srgbClr val="FFFFFF"/>
                  </a:solidFill>
                </a:endParaRPr>
              </a:p>
            </p:txBody>
          </p:sp>
          <p:sp>
            <p:nvSpPr>
              <p:cNvPr id="58" name="Rectangle 27"/>
              <p:cNvSpPr>
                <a:spLocks noChangeArrowheads="1"/>
              </p:cNvSpPr>
              <p:nvPr/>
            </p:nvSpPr>
            <p:spPr bwMode="auto">
              <a:xfrm flipH="1">
                <a:off x="3264" y="1925"/>
                <a:ext cx="38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)</a:t>
                </a:r>
              </a:p>
            </p:txBody>
          </p:sp>
          <p:sp>
            <p:nvSpPr>
              <p:cNvPr id="59" name="Rectangle 28"/>
              <p:cNvSpPr>
                <a:spLocks noChangeArrowheads="1"/>
              </p:cNvSpPr>
              <p:nvPr/>
            </p:nvSpPr>
            <p:spPr bwMode="auto">
              <a:xfrm flipH="1">
                <a:off x="2971" y="1925"/>
                <a:ext cx="182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035</a:t>
                </a:r>
              </a:p>
            </p:txBody>
          </p:sp>
          <p:sp>
            <p:nvSpPr>
              <p:cNvPr id="60" name="Rectangle 29"/>
              <p:cNvSpPr>
                <a:spLocks noChangeArrowheads="1"/>
              </p:cNvSpPr>
              <p:nvPr/>
            </p:nvSpPr>
            <p:spPr bwMode="auto">
              <a:xfrm flipH="1">
                <a:off x="2780" y="1925"/>
                <a:ext cx="96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 dirty="0">
                    <a:solidFill>
                      <a:srgbClr val="FFFFFF"/>
                    </a:solidFill>
                  </a:rPr>
                  <a:t>( .</a:t>
                </a:r>
              </a:p>
            </p:txBody>
          </p:sp>
          <p:sp>
            <p:nvSpPr>
              <p:cNvPr id="61" name="Rectangle 30"/>
              <p:cNvSpPr>
                <a:spLocks noChangeArrowheads="1"/>
              </p:cNvSpPr>
              <p:nvPr/>
            </p:nvSpPr>
            <p:spPr bwMode="auto">
              <a:xfrm flipH="1">
                <a:off x="3719" y="1692"/>
                <a:ext cx="38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)</a:t>
                </a:r>
              </a:p>
            </p:txBody>
          </p:sp>
          <p:sp>
            <p:nvSpPr>
              <p:cNvPr id="62" name="Rectangle 31"/>
              <p:cNvSpPr>
                <a:spLocks noChangeArrowheads="1"/>
              </p:cNvSpPr>
              <p:nvPr/>
            </p:nvSpPr>
            <p:spPr bwMode="auto">
              <a:xfrm flipH="1">
                <a:off x="3589" y="1692"/>
                <a:ext cx="61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4</a:t>
                </a:r>
              </a:p>
            </p:txBody>
          </p:sp>
          <p:sp>
            <p:nvSpPr>
              <p:cNvPr id="63" name="Rectangle 32"/>
              <p:cNvSpPr>
                <a:spLocks noChangeArrowheads="1"/>
              </p:cNvSpPr>
              <p:nvPr/>
            </p:nvSpPr>
            <p:spPr bwMode="auto">
              <a:xfrm flipH="1">
                <a:off x="3425" y="1685"/>
                <a:ext cx="107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)(.</a:t>
                </a:r>
              </a:p>
            </p:txBody>
          </p:sp>
          <p:sp>
            <p:nvSpPr>
              <p:cNvPr id="64" name="Rectangle 33"/>
              <p:cNvSpPr>
                <a:spLocks noChangeArrowheads="1"/>
              </p:cNvSpPr>
              <p:nvPr/>
            </p:nvSpPr>
            <p:spPr bwMode="auto">
              <a:xfrm flipH="1">
                <a:off x="3322" y="1692"/>
                <a:ext cx="61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6</a:t>
                </a:r>
              </a:p>
            </p:txBody>
          </p:sp>
          <p:sp>
            <p:nvSpPr>
              <p:cNvPr id="65" name="Rectangle 34"/>
              <p:cNvSpPr>
                <a:spLocks noChangeArrowheads="1"/>
              </p:cNvSpPr>
              <p:nvPr/>
            </p:nvSpPr>
            <p:spPr bwMode="auto">
              <a:xfrm flipH="1">
                <a:off x="3202" y="1692"/>
                <a:ext cx="70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(.</a:t>
                </a:r>
              </a:p>
            </p:txBody>
          </p:sp>
          <p:sp>
            <p:nvSpPr>
              <p:cNvPr id="66" name="Rectangle 35"/>
              <p:cNvSpPr>
                <a:spLocks noChangeArrowheads="1"/>
              </p:cNvSpPr>
              <p:nvPr/>
            </p:nvSpPr>
            <p:spPr bwMode="auto">
              <a:xfrm flipH="1">
                <a:off x="3114" y="1692"/>
                <a:ext cx="38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)</a:t>
                </a:r>
              </a:p>
            </p:txBody>
          </p:sp>
          <p:sp>
            <p:nvSpPr>
              <p:cNvPr id="67" name="Rectangle 36"/>
              <p:cNvSpPr>
                <a:spLocks noChangeArrowheads="1"/>
              </p:cNvSpPr>
              <p:nvPr/>
            </p:nvSpPr>
            <p:spPr bwMode="auto">
              <a:xfrm flipH="1">
                <a:off x="2906" y="1685"/>
                <a:ext cx="122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96</a:t>
                </a:r>
              </a:p>
            </p:txBody>
          </p:sp>
          <p:sp>
            <p:nvSpPr>
              <p:cNvPr id="68" name="Rectangle 37"/>
              <p:cNvSpPr>
                <a:spLocks noChangeArrowheads="1"/>
              </p:cNvSpPr>
              <p:nvPr/>
            </p:nvSpPr>
            <p:spPr bwMode="auto">
              <a:xfrm flipH="1">
                <a:off x="2699" y="1692"/>
                <a:ext cx="147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 1. </a:t>
                </a:r>
              </a:p>
            </p:txBody>
          </p:sp>
          <p:sp>
            <p:nvSpPr>
              <p:cNvPr id="69" name="Rectangle 38"/>
              <p:cNvSpPr>
                <a:spLocks noChangeArrowheads="1"/>
              </p:cNvSpPr>
              <p:nvPr/>
            </p:nvSpPr>
            <p:spPr bwMode="auto">
              <a:xfrm flipH="1">
                <a:off x="2687" y="1685"/>
                <a:ext cx="38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 dirty="0">
                    <a:solidFill>
                      <a:srgbClr val="FFFFFF"/>
                    </a:solidFill>
                  </a:rPr>
                  <a:t>(</a:t>
                </a:r>
              </a:p>
            </p:txBody>
          </p:sp>
          <p:sp>
            <p:nvSpPr>
              <p:cNvPr id="70" name="Rectangle 39"/>
              <p:cNvSpPr>
                <a:spLocks noChangeArrowheads="1"/>
              </p:cNvSpPr>
              <p:nvPr/>
            </p:nvSpPr>
            <p:spPr bwMode="auto">
              <a:xfrm flipH="1">
                <a:off x="2396" y="1803"/>
                <a:ext cx="65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 dirty="0">
                    <a:solidFill>
                      <a:srgbClr val="FFFFFF"/>
                    </a:solidFill>
                  </a:rPr>
                  <a:t>n</a:t>
                </a:r>
              </a:p>
            </p:txBody>
          </p:sp>
          <p:sp>
            <p:nvSpPr>
              <p:cNvPr id="71" name="Rectangle 40"/>
              <p:cNvSpPr>
                <a:spLocks noChangeArrowheads="1"/>
              </p:cNvSpPr>
              <p:nvPr/>
            </p:nvSpPr>
            <p:spPr bwMode="auto">
              <a:xfrm>
                <a:off x="1665" y="1943"/>
                <a:ext cx="61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4</a:t>
                </a:r>
              </a:p>
            </p:txBody>
          </p:sp>
          <p:sp>
            <p:nvSpPr>
              <p:cNvPr id="72" name="Rectangle 41"/>
              <p:cNvSpPr>
                <a:spLocks noChangeArrowheads="1"/>
              </p:cNvSpPr>
              <p:nvPr/>
            </p:nvSpPr>
            <p:spPr bwMode="auto">
              <a:xfrm>
                <a:off x="1603" y="1943"/>
                <a:ext cx="32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.</a:t>
                </a:r>
              </a:p>
            </p:txBody>
          </p:sp>
          <p:sp>
            <p:nvSpPr>
              <p:cNvPr id="73" name="Rectangle 42"/>
              <p:cNvSpPr>
                <a:spLocks noChangeArrowheads="1"/>
              </p:cNvSpPr>
              <p:nvPr/>
            </p:nvSpPr>
            <p:spPr bwMode="auto">
              <a:xfrm>
                <a:off x="1339" y="1943"/>
                <a:ext cx="65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q</a:t>
                </a:r>
              </a:p>
            </p:txBody>
          </p:sp>
          <p:sp>
            <p:nvSpPr>
              <p:cNvPr id="74" name="Rectangle 43"/>
              <p:cNvSpPr>
                <a:spLocks noChangeArrowheads="1"/>
              </p:cNvSpPr>
              <p:nvPr/>
            </p:nvSpPr>
            <p:spPr bwMode="auto">
              <a:xfrm>
                <a:off x="1665" y="1676"/>
                <a:ext cx="61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6</a:t>
                </a:r>
              </a:p>
            </p:txBody>
          </p:sp>
          <p:sp>
            <p:nvSpPr>
              <p:cNvPr id="75" name="Rectangle 44"/>
              <p:cNvSpPr>
                <a:spLocks noChangeArrowheads="1"/>
              </p:cNvSpPr>
              <p:nvPr/>
            </p:nvSpPr>
            <p:spPr bwMode="auto">
              <a:xfrm>
                <a:off x="1603" y="1676"/>
                <a:ext cx="32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.</a:t>
                </a:r>
              </a:p>
            </p:txBody>
          </p:sp>
          <p:sp>
            <p:nvSpPr>
              <p:cNvPr id="76" name="Rectangle 45"/>
              <p:cNvSpPr>
                <a:spLocks noChangeArrowheads="1"/>
              </p:cNvSpPr>
              <p:nvPr/>
            </p:nvSpPr>
            <p:spPr bwMode="auto">
              <a:xfrm>
                <a:off x="1335" y="1676"/>
                <a:ext cx="65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</a:rPr>
                  <a:t>p</a:t>
                </a:r>
              </a:p>
            </p:txBody>
          </p:sp>
          <p:sp>
            <p:nvSpPr>
              <p:cNvPr id="77" name="Rectangle 46"/>
              <p:cNvSpPr>
                <a:spLocks noChangeArrowheads="1"/>
              </p:cNvSpPr>
              <p:nvPr/>
            </p:nvSpPr>
            <p:spPr bwMode="auto">
              <a:xfrm flipH="1">
                <a:off x="3311" y="1925"/>
                <a:ext cx="36" cy="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400" b="1">
                    <a:solidFill>
                      <a:srgbClr val="FFFFFF"/>
                    </a:solidFill>
                  </a:rPr>
                  <a:t>2</a:t>
                </a:r>
              </a:p>
            </p:txBody>
          </p:sp>
          <p:sp>
            <p:nvSpPr>
              <p:cNvPr id="78" name="Rectangle 47"/>
              <p:cNvSpPr>
                <a:spLocks noChangeArrowheads="1"/>
              </p:cNvSpPr>
              <p:nvPr/>
            </p:nvSpPr>
            <p:spPr bwMode="auto">
              <a:xfrm flipH="1">
                <a:off x="3155" y="1680"/>
                <a:ext cx="36" cy="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400" b="1">
                    <a:solidFill>
                      <a:srgbClr val="FFFFFF"/>
                    </a:solidFill>
                  </a:rPr>
                  <a:t>2</a:t>
                </a:r>
              </a:p>
            </p:txBody>
          </p:sp>
          <p:sp>
            <p:nvSpPr>
              <p:cNvPr id="79" name="Rectangle 48"/>
              <p:cNvSpPr>
                <a:spLocks noChangeArrowheads="1"/>
              </p:cNvSpPr>
              <p:nvPr/>
            </p:nvSpPr>
            <p:spPr bwMode="auto">
              <a:xfrm flipH="1">
                <a:off x="2551" y="1785"/>
                <a:ext cx="66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  <a:latin typeface="Symbol" panose="05050102010706020507" pitchFamily="18" charset="2"/>
                  </a:rPr>
                  <a:t>=</a:t>
                </a:r>
              </a:p>
            </p:txBody>
          </p:sp>
          <p:sp>
            <p:nvSpPr>
              <p:cNvPr id="80" name="Rectangle 49"/>
              <p:cNvSpPr>
                <a:spLocks noChangeArrowheads="1"/>
              </p:cNvSpPr>
              <p:nvPr/>
            </p:nvSpPr>
            <p:spPr bwMode="auto">
              <a:xfrm>
                <a:off x="1492" y="1925"/>
                <a:ext cx="66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  <a:latin typeface="Symbol" panose="05050102010706020507" pitchFamily="18" charset="2"/>
                  </a:rPr>
                  <a:t>=</a:t>
                </a:r>
              </a:p>
            </p:txBody>
          </p:sp>
          <p:sp>
            <p:nvSpPr>
              <p:cNvPr id="81" name="Rectangle 50"/>
              <p:cNvSpPr>
                <a:spLocks noChangeArrowheads="1"/>
              </p:cNvSpPr>
              <p:nvPr/>
            </p:nvSpPr>
            <p:spPr bwMode="auto">
              <a:xfrm>
                <a:off x="1492" y="1658"/>
                <a:ext cx="66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2400" b="1">
                    <a:solidFill>
                      <a:srgbClr val="FFFFFF"/>
                    </a:solidFill>
                    <a:latin typeface="Symbol" panose="05050102010706020507" pitchFamily="18" charset="2"/>
                  </a:rPr>
                  <a:t>=</a:t>
                </a:r>
              </a:p>
            </p:txBody>
          </p:sp>
        </p:grpSp>
      </p:grpSp>
      <p:pic>
        <p:nvPicPr>
          <p:cNvPr id="8194" name="Picture 2" descr="http://usercontent1.hubimg.com/3290388_f2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118" y="537882"/>
            <a:ext cx="3482787" cy="611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24853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176" y="211168"/>
            <a:ext cx="8534400" cy="743573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Sampling Methods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1636" y="1237129"/>
            <a:ext cx="9614646" cy="4961966"/>
          </a:xfrm>
        </p:spPr>
        <p:txBody>
          <a:bodyPr>
            <a:noAutofit/>
          </a:bodyPr>
          <a:lstStyle/>
          <a:p>
            <a:r>
              <a:rPr lang="en-US" sz="2800" b="1" i="1" dirty="0" smtClean="0">
                <a:solidFill>
                  <a:schemeClr val="tx1">
                    <a:lumMod val="90000"/>
                  </a:schemeClr>
                </a:solidFill>
              </a:rPr>
              <a:t>probability </a:t>
            </a:r>
            <a:r>
              <a:rPr lang="en-US" sz="2800" b="1" i="1" dirty="0">
                <a:solidFill>
                  <a:schemeClr val="tx1">
                    <a:lumMod val="90000"/>
                  </a:schemeClr>
                </a:solidFill>
              </a:rPr>
              <a:t> </a:t>
            </a:r>
            <a:r>
              <a:rPr lang="en-US" sz="2800" b="1" i="1" dirty="0" smtClean="0">
                <a:solidFill>
                  <a:schemeClr val="tx1">
                    <a:lumMod val="90000"/>
                  </a:schemeClr>
                </a:solidFill>
              </a:rPr>
              <a:t>sampling: </a:t>
            </a:r>
            <a:r>
              <a:rPr lang="en-US" sz="2800" b="1" i="1" dirty="0" smtClean="0">
                <a:solidFill>
                  <a:srgbClr val="FFFFFF"/>
                </a:solidFill>
              </a:rPr>
              <a:t>Selecting sample is based on the consideration of the probability theory</a:t>
            </a:r>
          </a:p>
          <a:p>
            <a:r>
              <a:rPr lang="en-US" sz="2800" b="1" i="1" dirty="0" smtClean="0">
                <a:solidFill>
                  <a:schemeClr val="tx1">
                    <a:lumMod val="90000"/>
                  </a:schemeClr>
                </a:solidFill>
              </a:rPr>
              <a:t>non </a:t>
            </a:r>
            <a:r>
              <a:rPr lang="en-US" sz="2800" b="1" i="1" dirty="0">
                <a:solidFill>
                  <a:schemeClr val="tx1">
                    <a:lumMod val="90000"/>
                  </a:schemeClr>
                </a:solidFill>
              </a:rPr>
              <a:t>probability </a:t>
            </a:r>
            <a:r>
              <a:rPr lang="en-US" sz="2800" b="1" i="1" dirty="0" smtClean="0">
                <a:solidFill>
                  <a:schemeClr val="tx1">
                    <a:lumMod val="90000"/>
                  </a:schemeClr>
                </a:solidFill>
              </a:rPr>
              <a:t>sampling</a:t>
            </a:r>
            <a:r>
              <a:rPr lang="en-US" sz="2800" b="1" dirty="0" smtClean="0">
                <a:solidFill>
                  <a:schemeClr val="tx1">
                    <a:lumMod val="90000"/>
                  </a:schemeClr>
                </a:solidFill>
              </a:rPr>
              <a:t>: </a:t>
            </a:r>
            <a:r>
              <a:rPr lang="en-US" sz="2800" b="1" dirty="0" smtClean="0">
                <a:solidFill>
                  <a:srgbClr val="FFFFFF"/>
                </a:solidFill>
              </a:rPr>
              <a:t>The sample is selected based on certain considerations, does not use the probability theory approach, and without random </a:t>
            </a:r>
          </a:p>
          <a:p>
            <a:r>
              <a:rPr lang="en-US" sz="2800" b="1" dirty="0" smtClean="0">
                <a:solidFill>
                  <a:schemeClr val="tx1">
                    <a:lumMod val="90000"/>
                  </a:schemeClr>
                </a:solidFill>
              </a:rPr>
              <a:t>Probability sampling is better to use in selecting sample, but in reality it is often not possible. If so, then non probability sampling can be used as an alternative</a:t>
            </a:r>
          </a:p>
        </p:txBody>
      </p:sp>
    </p:spTree>
    <p:extLst>
      <p:ext uri="{BB962C8B-B14F-4D97-AF65-F5344CB8AC3E}">
        <p14:creationId xmlns:p14="http://schemas.microsoft.com/office/powerpoint/2010/main" val="216145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5129" y="134472"/>
            <a:ext cx="8534400" cy="1143000"/>
          </a:xfrm>
        </p:spPr>
        <p:txBody>
          <a:bodyPr>
            <a:normAutofit/>
          </a:bodyPr>
          <a:lstStyle/>
          <a:p>
            <a:r>
              <a:rPr lang="en-GB" altLang="en-US" b="1" dirty="0">
                <a:solidFill>
                  <a:srgbClr val="FFFF00"/>
                </a:solidFill>
                <a:latin typeface="Arial" pitchFamily="34" charset="0"/>
              </a:rPr>
              <a:t>P</a:t>
            </a:r>
            <a:r>
              <a:rPr lang="en-GB" altLang="en-US" b="1" dirty="0" smtClean="0">
                <a:solidFill>
                  <a:srgbClr val="FFFF00"/>
                </a:solidFill>
                <a:latin typeface="Arial" pitchFamily="34" charset="0"/>
              </a:rPr>
              <a:t>robability Sampling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235" y="1358153"/>
            <a:ext cx="5688106" cy="2985247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altLang="en-US" sz="2800" b="1" i="1" dirty="0" smtClean="0">
                <a:solidFill>
                  <a:schemeClr val="accent2">
                    <a:lumMod val="10000"/>
                    <a:lumOff val="90000"/>
                  </a:schemeClr>
                </a:solidFill>
                <a:latin typeface="Arial" pitchFamily="34" charset="0"/>
              </a:rPr>
              <a:t>Simple random</a:t>
            </a:r>
          </a:p>
          <a:p>
            <a:pPr>
              <a:lnSpc>
                <a:spcPct val="90000"/>
              </a:lnSpc>
            </a:pPr>
            <a:r>
              <a:rPr lang="en-GB" altLang="en-US" sz="2800" b="1" i="1" dirty="0" smtClean="0">
                <a:solidFill>
                  <a:schemeClr val="accent2">
                    <a:lumMod val="10000"/>
                    <a:lumOff val="90000"/>
                  </a:schemeClr>
                </a:solidFill>
                <a:latin typeface="Arial" pitchFamily="34" charset="0"/>
              </a:rPr>
              <a:t>Systematic</a:t>
            </a:r>
          </a:p>
          <a:p>
            <a:pPr>
              <a:lnSpc>
                <a:spcPct val="90000"/>
              </a:lnSpc>
            </a:pPr>
            <a:r>
              <a:rPr lang="en-GB" altLang="en-US" sz="2800" b="1" i="1" dirty="0" smtClean="0">
                <a:solidFill>
                  <a:schemeClr val="accent2">
                    <a:lumMod val="10000"/>
                    <a:lumOff val="90000"/>
                  </a:schemeClr>
                </a:solidFill>
                <a:latin typeface="Arial" pitchFamily="34" charset="0"/>
              </a:rPr>
              <a:t>Stratified random</a:t>
            </a:r>
          </a:p>
          <a:p>
            <a:pPr>
              <a:lnSpc>
                <a:spcPct val="90000"/>
              </a:lnSpc>
            </a:pPr>
            <a:r>
              <a:rPr lang="en-GB" altLang="en-US" sz="2800" b="1" i="1" dirty="0" smtClean="0">
                <a:solidFill>
                  <a:schemeClr val="accent2">
                    <a:lumMod val="10000"/>
                    <a:lumOff val="90000"/>
                  </a:schemeClr>
                </a:solidFill>
                <a:latin typeface="Arial" pitchFamily="34" charset="0"/>
              </a:rPr>
              <a:t>Cluster</a:t>
            </a:r>
          </a:p>
          <a:p>
            <a:pPr>
              <a:lnSpc>
                <a:spcPct val="90000"/>
              </a:lnSpc>
            </a:pPr>
            <a:r>
              <a:rPr lang="en-GB" altLang="en-US" sz="2800" b="1" i="1" dirty="0" smtClean="0">
                <a:solidFill>
                  <a:schemeClr val="accent2">
                    <a:lumMod val="10000"/>
                    <a:lumOff val="90000"/>
                  </a:schemeClr>
                </a:solidFill>
                <a:latin typeface="Arial" pitchFamily="34" charset="0"/>
              </a:rPr>
              <a:t>Multi-stage</a:t>
            </a:r>
          </a:p>
        </p:txBody>
      </p:sp>
      <p:pic>
        <p:nvPicPr>
          <p:cNvPr id="9218" name="Picture 2" descr="https://encrypted-tbn2.gstatic.com/images?q=tbn:ANd9GcQvykElAZo1BoLUCE0YH3F1FuEE3spSLvTg_a5qqT0FwfVo0JRvO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139" y="1183341"/>
            <a:ext cx="5532532" cy="504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76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934851" y="694297"/>
            <a:ext cx="8357067" cy="55451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Simple Random Sampling</a:t>
            </a:r>
          </a:p>
          <a:p>
            <a:pPr lvl="1"/>
            <a:r>
              <a:rPr lang="en-US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Assures each element in the population of an equal chance of being included in the sample.</a:t>
            </a:r>
          </a:p>
          <a:p>
            <a:r>
              <a:rPr lang="en-US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Systematic Sampling</a:t>
            </a:r>
          </a:p>
          <a:p>
            <a:pPr lvl="1"/>
            <a:r>
              <a:rPr lang="en-US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A starting point is selected by a random process and then every nth number on the list is selected.</a:t>
            </a:r>
          </a:p>
          <a:p>
            <a:r>
              <a:rPr lang="en-US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Stratified Sampling</a:t>
            </a:r>
          </a:p>
          <a:p>
            <a:pPr lvl="1"/>
            <a:r>
              <a:rPr lang="en-US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Simple random subsamples that are more or less equal on some characteristic are drawn from within each stratum of the population.</a:t>
            </a:r>
          </a:p>
        </p:txBody>
      </p:sp>
    </p:spTree>
    <p:extLst>
      <p:ext uri="{BB962C8B-B14F-4D97-AF65-F5344CB8AC3E}">
        <p14:creationId xmlns:p14="http://schemas.microsoft.com/office/powerpoint/2010/main" val="33895172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3715" y="201706"/>
            <a:ext cx="9981920" cy="27297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cs typeface="Times New Roman" panose="02020603050405020304" pitchFamily="18" charset="0"/>
              </a:rPr>
              <a:t>Proportional Stratified Sample</a:t>
            </a:r>
          </a:p>
          <a:p>
            <a:pPr lvl="1"/>
            <a:r>
              <a:rPr lang="en-US" b="1" dirty="0" smtClean="0">
                <a:cs typeface="Times New Roman" panose="02020603050405020304" pitchFamily="18" charset="0"/>
              </a:rPr>
              <a:t>The number of sampling units drawn from each stratum is in proportion to the population size of that stratum.</a:t>
            </a:r>
          </a:p>
          <a:p>
            <a:r>
              <a:rPr lang="en-US" b="1" dirty="0" smtClean="0">
                <a:cs typeface="Times New Roman" panose="02020603050405020304" pitchFamily="18" charset="0"/>
              </a:rPr>
              <a:t>Disproportional Stratified Sample</a:t>
            </a:r>
          </a:p>
          <a:p>
            <a:pPr lvl="1"/>
            <a:r>
              <a:rPr lang="en-US" b="1" dirty="0" smtClean="0">
                <a:cs typeface="Times New Roman" panose="02020603050405020304" pitchFamily="18" charset="0"/>
              </a:rPr>
              <a:t>The sample size for each stratum is allocated according to analytical considerations.</a:t>
            </a:r>
          </a:p>
        </p:txBody>
      </p:sp>
      <p:pic>
        <p:nvPicPr>
          <p:cNvPr id="10244" name="Picture 4" descr="https://ultimatenurul.files.wordpress.com/2014/04/advantages-of-stratified-samplingii-pn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19"/>
          <a:stretch/>
        </p:blipFill>
        <p:spPr bwMode="auto">
          <a:xfrm>
            <a:off x="3859305" y="2649071"/>
            <a:ext cx="8189259" cy="407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25699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>
          <a:xfrm>
            <a:off x="457200" y="1411942"/>
            <a:ext cx="6589058" cy="37113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Cluster Sampling</a:t>
            </a:r>
          </a:p>
          <a:p>
            <a:pPr lvl="1"/>
            <a:r>
              <a:rPr lang="en-US" sz="2800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An economically efficient sampling technique in which the primary sampling unit is not the individual element in the population but a large cluster of elements.</a:t>
            </a:r>
          </a:p>
          <a:p>
            <a:pPr lvl="1"/>
            <a:r>
              <a:rPr lang="en-US" sz="2800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Clusters are selected randomly.</a:t>
            </a:r>
          </a:p>
        </p:txBody>
      </p:sp>
      <p:pic>
        <p:nvPicPr>
          <p:cNvPr id="11266" name="Picture 2" descr="http://image.mathcaptain.com/cms/images/131/cluster-sampli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469" y="1425388"/>
            <a:ext cx="4572000" cy="368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837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43016" y="228601"/>
            <a:ext cx="6172937" cy="641424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Multistage Area Sampling</a:t>
            </a:r>
          </a:p>
          <a:p>
            <a:pPr lvl="1"/>
            <a:r>
              <a:rPr lang="en-US" sz="2800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Involves using a combination of two or more probability sampling techniques.</a:t>
            </a:r>
          </a:p>
          <a:p>
            <a:pPr lvl="2"/>
            <a:r>
              <a:rPr lang="en-US" sz="2400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Typically, geographic areas are randomly selected in progressively smaller (lower-population) units.</a:t>
            </a:r>
          </a:p>
          <a:p>
            <a:pPr lvl="2"/>
            <a:r>
              <a:rPr lang="en-US" sz="2400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Researchers may take as many steps as necessary to achieve a representative sample.</a:t>
            </a:r>
          </a:p>
          <a:p>
            <a:pPr lvl="2"/>
            <a:r>
              <a:rPr lang="en-US" sz="2400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Progressively smaller geographic areas are chosen until a single housing unit is selected for interviewing.</a:t>
            </a:r>
          </a:p>
        </p:txBody>
      </p:sp>
      <p:pic>
        <p:nvPicPr>
          <p:cNvPr id="13316" name="Picture 4" descr="http://www.cdc.gov/nchs/tutorials/dietary/SurveyOrientation/images/sampling_stage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871" y="424610"/>
            <a:ext cx="5140511" cy="6151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299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6" name="Rectangle 4"/>
          <p:cNvSpPr>
            <a:spLocks noChangeArrowheads="1"/>
          </p:cNvSpPr>
          <p:nvPr/>
        </p:nvSpPr>
        <p:spPr bwMode="auto">
          <a:xfrm>
            <a:off x="3733800" y="1905000"/>
            <a:ext cx="457200" cy="7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endParaRPr lang="en-US" altLang="en-US"/>
          </a:p>
        </p:txBody>
      </p:sp>
      <p:pic>
        <p:nvPicPr>
          <p:cNvPr id="13" name="Picture 2" descr="https://encrypted-tbn1.gstatic.com/images?q=tbn:ANd9GcQdbSKy1cmjyZAcNGydSM-NB2NlhRrKH1yby-xqp4Bdf4UHXzQ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4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2218765" y="284848"/>
            <a:ext cx="8081682" cy="646331"/>
          </a:xfrm>
          <a:prstGeom prst="rect">
            <a:avLst/>
          </a:prstGeom>
          <a:noFill/>
          <a:ln/>
          <a:effectLst/>
        </p:spPr>
        <p:txBody>
          <a:bodyPr vert="horz" wrap="square" lIns="91440" tIns="45720" rIns="91440" bIns="4572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en-US" b="1" i="1" dirty="0" smtClean="0"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RESEARCH PROCESS</a:t>
            </a:r>
            <a:endParaRPr lang="en-US" altLang="en-US" b="1" i="1" dirty="0">
              <a:solidFill>
                <a:schemeClr val="bg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2576514" y="1388837"/>
            <a:ext cx="7634287" cy="5198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b="1" i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Identify and Define Research Problem</a:t>
            </a:r>
          </a:p>
          <a:p>
            <a:r>
              <a:rPr lang="en-US" altLang="en-US" b="1" dirty="0">
                <a:solidFill>
                  <a:schemeClr val="tx1">
                    <a:lumMod val="75000"/>
                  </a:schemeClr>
                </a:solidFill>
                <a:latin typeface="Arial" charset="0"/>
              </a:rPr>
              <a:t>		</a:t>
            </a:r>
          </a:p>
          <a:p>
            <a:r>
              <a:rPr lang="en-US" altLang="en-US" b="1" dirty="0">
                <a:solidFill>
                  <a:schemeClr val="tx1">
                    <a:lumMod val="75000"/>
                  </a:schemeClr>
                </a:solidFill>
                <a:latin typeface="Arial" charset="0"/>
              </a:rPr>
              <a:t>	</a:t>
            </a:r>
            <a:r>
              <a:rPr lang="en-US" altLang="en-US" b="1" i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Theory / Practice</a:t>
            </a:r>
          </a:p>
          <a:p>
            <a:r>
              <a:rPr lang="en-US" altLang="en-US" b="1" dirty="0">
                <a:solidFill>
                  <a:schemeClr val="tx1">
                    <a:lumMod val="75000"/>
                  </a:schemeClr>
                </a:solidFill>
                <a:latin typeface="Arial" charset="0"/>
              </a:rPr>
              <a:t>			</a:t>
            </a:r>
          </a:p>
          <a:p>
            <a:r>
              <a:rPr lang="en-US" altLang="en-US" b="1" dirty="0">
                <a:solidFill>
                  <a:schemeClr val="tx1">
                    <a:lumMod val="75000"/>
                  </a:schemeClr>
                </a:solidFill>
                <a:latin typeface="Arial" charset="0"/>
              </a:rPr>
              <a:t>		</a:t>
            </a:r>
            <a:r>
              <a:rPr lang="en-US" altLang="en-US" b="1" i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Hypotheses / Conceptualization</a:t>
            </a:r>
          </a:p>
          <a:p>
            <a:r>
              <a:rPr lang="en-US" altLang="en-US" b="1" dirty="0">
                <a:solidFill>
                  <a:schemeClr val="tx1">
                    <a:lumMod val="75000"/>
                  </a:schemeClr>
                </a:solidFill>
                <a:latin typeface="Arial" charset="0"/>
              </a:rPr>
              <a:t>				</a:t>
            </a:r>
          </a:p>
          <a:p>
            <a:r>
              <a:rPr lang="en-US" altLang="en-US" b="1" dirty="0">
                <a:solidFill>
                  <a:schemeClr val="tx1">
                    <a:lumMod val="75000"/>
                  </a:schemeClr>
                </a:solidFill>
                <a:latin typeface="Arial" charset="0"/>
              </a:rPr>
              <a:t>			</a:t>
            </a:r>
            <a:r>
              <a:rPr lang="en-US" altLang="en-US" b="1" i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Research Design</a:t>
            </a:r>
          </a:p>
          <a:p>
            <a:r>
              <a:rPr lang="en-US" altLang="en-US" b="1" dirty="0">
                <a:solidFill>
                  <a:schemeClr val="tx1">
                    <a:lumMod val="75000"/>
                  </a:schemeClr>
                </a:solidFill>
                <a:latin typeface="Arial" charset="0"/>
              </a:rPr>
              <a:t>					</a:t>
            </a:r>
          </a:p>
          <a:p>
            <a:r>
              <a:rPr lang="en-US" altLang="en-US" b="1" dirty="0">
                <a:solidFill>
                  <a:schemeClr val="tx1">
                    <a:lumMod val="75000"/>
                  </a:schemeClr>
                </a:solidFill>
                <a:latin typeface="Arial" charset="0"/>
              </a:rPr>
              <a:t>				</a:t>
            </a:r>
            <a:r>
              <a:rPr lang="en-US" alt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Data collection</a:t>
            </a:r>
          </a:p>
          <a:p>
            <a:r>
              <a:rPr lang="en-US" altLang="en-US" b="1" dirty="0">
                <a:solidFill>
                  <a:schemeClr val="tx1">
                    <a:lumMod val="75000"/>
                  </a:schemeClr>
                </a:solidFill>
                <a:latin typeface="Arial" charset="0"/>
              </a:rPr>
              <a:t>						</a:t>
            </a:r>
          </a:p>
          <a:p>
            <a:r>
              <a:rPr lang="en-US" altLang="en-US" b="1" dirty="0">
                <a:solidFill>
                  <a:schemeClr val="tx1">
                    <a:lumMod val="75000"/>
                  </a:schemeClr>
                </a:solidFill>
                <a:latin typeface="Arial" charset="0"/>
              </a:rPr>
              <a:t>					</a:t>
            </a:r>
            <a:r>
              <a:rPr lang="en-US" altLang="en-US" b="1" i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Data Analysis</a:t>
            </a:r>
          </a:p>
          <a:p>
            <a:r>
              <a:rPr lang="en-US" altLang="en-US" b="1" dirty="0">
                <a:solidFill>
                  <a:schemeClr val="tx1">
                    <a:lumMod val="75000"/>
                  </a:schemeClr>
                </a:solidFill>
                <a:latin typeface="Arial" charset="0"/>
              </a:rPr>
              <a:t>							</a:t>
            </a:r>
            <a:r>
              <a:rPr lang="en-US" altLang="en-US" b="1" dirty="0">
                <a:solidFill>
                  <a:schemeClr val="tx1">
                    <a:lumMod val="75000"/>
                  </a:schemeClr>
                </a:solidFill>
                <a:latin typeface="Arial" charset="0"/>
                <a:sym typeface="Monotype Sorts" pitchFamily="2" charset="2"/>
              </a:rPr>
              <a:t>    </a:t>
            </a:r>
            <a:endParaRPr lang="en-US" altLang="en-US" b="1" dirty="0">
              <a:solidFill>
                <a:schemeClr val="tx1">
                  <a:lumMod val="75000"/>
                </a:schemeClr>
              </a:solidFill>
              <a:latin typeface="Arial" charset="0"/>
            </a:endParaRPr>
          </a:p>
          <a:p>
            <a:r>
              <a:rPr lang="en-US" altLang="en-US" b="1" dirty="0">
                <a:solidFill>
                  <a:schemeClr val="tx1">
                    <a:lumMod val="75000"/>
                  </a:schemeClr>
                </a:solidFill>
                <a:latin typeface="Arial" charset="0"/>
              </a:rPr>
              <a:t>							</a:t>
            </a:r>
            <a:r>
              <a:rPr lang="en-US" altLang="en-US" b="1" i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Findings</a:t>
            </a:r>
          </a:p>
          <a:p>
            <a:pPr latinLnBrk="1"/>
            <a:endParaRPr lang="en-US" altLang="en-US" sz="2000" b="1" dirty="0">
              <a:solidFill>
                <a:schemeClr val="tx1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3886200" y="1828800"/>
            <a:ext cx="68580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 typeface="Wingdings 3" pitchFamily="18" charset="2"/>
              <a:buChar char="â"/>
            </a:pPr>
            <a:r>
              <a:rPr lang="en-US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 </a:t>
            </a: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4495800" y="2590800"/>
            <a:ext cx="68580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 typeface="Wingdings 3" pitchFamily="18" charset="2"/>
              <a:buChar char="â"/>
            </a:pPr>
            <a:r>
              <a:rPr lang="en-US" altLang="en-US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5257800" y="3352800"/>
            <a:ext cx="685800" cy="228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 typeface="Wingdings 3" pitchFamily="18" charset="2"/>
              <a:buChar char="â"/>
            </a:pPr>
            <a:r>
              <a:rPr lang="en-US" altLang="en-US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20" name="Rectangle 8"/>
          <p:cNvSpPr>
            <a:spLocks noChangeArrowheads="1"/>
          </p:cNvSpPr>
          <p:nvPr/>
        </p:nvSpPr>
        <p:spPr bwMode="auto">
          <a:xfrm>
            <a:off x="5943600" y="4038600"/>
            <a:ext cx="685800" cy="228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 typeface="Wingdings 3" pitchFamily="18" charset="2"/>
              <a:buChar char="â"/>
            </a:pPr>
            <a:r>
              <a:rPr lang="en-US" altLang="en-US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6934200" y="4800600"/>
            <a:ext cx="457200" cy="228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 typeface="Wingdings 3" pitchFamily="18" charset="2"/>
              <a:buChar char="â"/>
            </a:pPr>
            <a:r>
              <a:rPr lang="en-US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8153400" y="5562600"/>
            <a:ext cx="609600" cy="228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 typeface="Wingdings 3" pitchFamily="18" charset="2"/>
              <a:buChar char="â"/>
            </a:pPr>
            <a:r>
              <a:rPr lang="en-US" altLang="en-US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60788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betterevaluation.org/sites/default/files/styles/feature_image/public/116600_a98a332029.jpg?itok=vguyF4q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464141" y="157381"/>
            <a:ext cx="8534400" cy="98562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altLang="en-US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</a:rPr>
              <a:t>Non- Probability Sampling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268506" y="1156447"/>
            <a:ext cx="8229600" cy="51905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sz="3500" b="1" i="1" dirty="0" smtClean="0">
                <a:solidFill>
                  <a:srgbClr val="000000"/>
                </a:solidFill>
              </a:rPr>
              <a:t>Accidental Sampling. </a:t>
            </a:r>
            <a:r>
              <a:rPr lang="en-GB" altLang="en-US" sz="3500" b="1" dirty="0" smtClean="0">
                <a:solidFill>
                  <a:srgbClr val="000000"/>
                </a:solidFill>
              </a:rPr>
              <a:t>It is also called as </a:t>
            </a:r>
            <a:r>
              <a:rPr lang="en-US" sz="3500" b="1" i="1" dirty="0" smtClean="0">
                <a:solidFill>
                  <a:srgbClr val="000000"/>
                </a:solidFill>
              </a:rPr>
              <a:t>Convenience Sampling Opportunity Sampling, </a:t>
            </a:r>
            <a:r>
              <a:rPr lang="en-US" sz="3500" b="1" dirty="0" smtClean="0">
                <a:solidFill>
                  <a:srgbClr val="000000"/>
                </a:solidFill>
              </a:rPr>
              <a:t>or</a:t>
            </a:r>
            <a:r>
              <a:rPr lang="en-US" sz="3500" b="1" i="1" dirty="0" smtClean="0">
                <a:solidFill>
                  <a:srgbClr val="000000"/>
                </a:solidFill>
              </a:rPr>
              <a:t> Haphazard Sampling</a:t>
            </a:r>
          </a:p>
          <a:p>
            <a:r>
              <a:rPr lang="en-GB" altLang="en-US" sz="3500" b="1" i="1" dirty="0" smtClean="0">
                <a:solidFill>
                  <a:srgbClr val="000000"/>
                </a:solidFill>
              </a:rPr>
              <a:t>Purposive Sampling</a:t>
            </a:r>
            <a:endParaRPr lang="en-US" sz="3500" b="1" i="1" dirty="0" smtClean="0">
              <a:solidFill>
                <a:srgbClr val="000000"/>
              </a:solidFill>
            </a:endParaRPr>
          </a:p>
          <a:p>
            <a:r>
              <a:rPr lang="en-US" sz="3500" b="1" i="1" dirty="0" smtClean="0">
                <a:solidFill>
                  <a:srgbClr val="000000"/>
                </a:solidFill>
              </a:rPr>
              <a:t>Expert Sampling</a:t>
            </a:r>
            <a:endParaRPr lang="en-GB" altLang="en-US" sz="3500" b="1" i="1" dirty="0" smtClean="0">
              <a:solidFill>
                <a:srgbClr val="000000"/>
              </a:solidFill>
            </a:endParaRPr>
          </a:p>
          <a:p>
            <a:r>
              <a:rPr lang="en-GB" altLang="en-US" sz="3500" b="1" i="1" dirty="0" smtClean="0">
                <a:solidFill>
                  <a:srgbClr val="000000"/>
                </a:solidFill>
              </a:rPr>
              <a:t>Quota sampling: P</a:t>
            </a:r>
            <a:r>
              <a:rPr lang="en-US" sz="3500" b="1" i="1" dirty="0" err="1" smtClean="0">
                <a:solidFill>
                  <a:srgbClr val="000000"/>
                </a:solidFill>
              </a:rPr>
              <a:t>roportionate</a:t>
            </a:r>
            <a:r>
              <a:rPr lang="en-US" sz="3500" b="1" i="1" dirty="0" smtClean="0">
                <a:solidFill>
                  <a:srgbClr val="000000"/>
                </a:solidFill>
              </a:rPr>
              <a:t> Quota Sampling, Non-proportionate Quota Sampling,  </a:t>
            </a:r>
            <a:r>
              <a:rPr lang="en-US" sz="3500" b="1" dirty="0" smtClean="0">
                <a:solidFill>
                  <a:srgbClr val="000000"/>
                </a:solidFill>
              </a:rPr>
              <a:t>and </a:t>
            </a:r>
            <a:r>
              <a:rPr lang="en-US" sz="3500" b="1" i="1" dirty="0" smtClean="0">
                <a:solidFill>
                  <a:srgbClr val="000000"/>
                </a:solidFill>
              </a:rPr>
              <a:t>Snowball Sampling</a:t>
            </a:r>
            <a:endParaRPr lang="en-GB" altLang="en-US" sz="3500" b="1" i="1" dirty="0" smtClean="0">
              <a:solidFill>
                <a:srgbClr val="000000"/>
              </a:solidFill>
            </a:endParaRPr>
          </a:p>
          <a:p>
            <a:r>
              <a:rPr lang="en-GB" altLang="en-US" sz="3500" b="1" i="1" dirty="0" smtClean="0">
                <a:solidFill>
                  <a:srgbClr val="000000"/>
                </a:solidFill>
              </a:rPr>
              <a:t>Self-selection Sampling</a:t>
            </a:r>
            <a:endParaRPr lang="en-GB" altLang="en-US" sz="3500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84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531438" y="411909"/>
            <a:ext cx="10212761" cy="5477903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200" b="1" dirty="0" smtClean="0">
                <a:solidFill>
                  <a:schemeClr val="accent3"/>
                </a:solidFill>
              </a:rPr>
              <a:t>Convenience Sampling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en-US" sz="2800" b="1" dirty="0" smtClean="0">
                <a:solidFill>
                  <a:schemeClr val="accent3"/>
                </a:solidFill>
              </a:rPr>
              <a:t>Obtaining those people or units that are most conveniently available.</a:t>
            </a:r>
          </a:p>
          <a:p>
            <a:pPr>
              <a:defRPr/>
            </a:pPr>
            <a:r>
              <a:rPr lang="en-US" sz="3200" b="1" dirty="0" smtClean="0">
                <a:solidFill>
                  <a:schemeClr val="accent3"/>
                </a:solidFill>
              </a:rPr>
              <a:t>Judgment (Purposive) Sampling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en-US" sz="2800" b="1" dirty="0" smtClean="0">
                <a:solidFill>
                  <a:schemeClr val="accent3"/>
                </a:solidFill>
              </a:rPr>
              <a:t>An experienced individual selects the sample based on personal judgment about some appropriate characteristic of the sample member.</a:t>
            </a:r>
          </a:p>
          <a:p>
            <a:pPr>
              <a:defRPr/>
            </a:pPr>
            <a:r>
              <a:rPr lang="en-US" sz="3200" b="1" dirty="0" smtClean="0">
                <a:solidFill>
                  <a:schemeClr val="accent3"/>
                </a:solidFill>
              </a:rPr>
              <a:t>Quota Sampling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en-US" sz="2800" b="1" dirty="0" smtClean="0">
                <a:solidFill>
                  <a:schemeClr val="accent3"/>
                </a:solidFill>
              </a:rPr>
              <a:t>Ensures that various subgroups of a population will be represented on pertinent characteristics to the exact extent that the investigator desires.</a:t>
            </a:r>
          </a:p>
          <a:p>
            <a:pPr marL="457200" lvl="1" indent="0">
              <a:buClr>
                <a:schemeClr val="accent1">
                  <a:lumMod val="75000"/>
                </a:schemeClr>
              </a:buClr>
              <a:buNone/>
              <a:defRPr/>
            </a:pPr>
            <a:endParaRPr lang="en-US" sz="28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617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35604" y="452250"/>
            <a:ext cx="5439055" cy="481899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Snowball Sampling</a:t>
            </a:r>
          </a:p>
          <a:p>
            <a:pPr lvl="1"/>
            <a:r>
              <a:rPr lang="en-US" sz="2800" b="1" dirty="0" smtClean="0">
                <a:cs typeface="Times New Roman" panose="02020603050405020304" pitchFamily="18" charset="0"/>
              </a:rPr>
              <a:t>A sampling procedure in which initial respondents are selected by probability methods and additional respondents are obtained from information provided by the initial respondents</a:t>
            </a:r>
            <a:r>
              <a:rPr lang="en-US" sz="2800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098" name="Picture 2" descr="http://s3-ec.buzzfed.com/static/enhanced/webdr03/2013/1/17/15/enhanced-buzz-14398-1358452992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588" y="336176"/>
            <a:ext cx="6108701" cy="5540190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5517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43871" y="211167"/>
            <a:ext cx="8534400" cy="931833"/>
          </a:xfrm>
        </p:spPr>
        <p:txBody>
          <a:bodyPr/>
          <a:lstStyle/>
          <a:p>
            <a:r>
              <a:rPr lang="en-US" b="1" dirty="0" smtClean="0">
                <a:solidFill>
                  <a:schemeClr val="tx1">
                    <a:lumMod val="75000"/>
                  </a:schemeClr>
                </a:solidFill>
              </a:rPr>
              <a:t>Summary </a:t>
            </a:r>
            <a:endParaRPr lang="en-US" b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307695" y="1237129"/>
            <a:ext cx="8110164" cy="4437530"/>
          </a:xfrm>
        </p:spPr>
        <p:txBody>
          <a:bodyPr>
            <a:noAutofit/>
          </a:bodyPr>
          <a:lstStyle/>
          <a:p>
            <a:r>
              <a:rPr lang="en-GB" altLang="en-US" sz="3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</a:rPr>
              <a:t>Choice of sampling techniques depends upon the research question(s) and their objectives</a:t>
            </a:r>
          </a:p>
          <a:p>
            <a:r>
              <a:rPr lang="en-GB" altLang="en-US" sz="3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</a:rPr>
              <a:t>Factors </a:t>
            </a:r>
            <a:r>
              <a:rPr lang="en-GB" altLang="en-US" sz="3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</a:rPr>
              <a:t>affecting sample size include:</a:t>
            </a:r>
          </a:p>
          <a:p>
            <a:pPr>
              <a:buFontTx/>
              <a:buNone/>
            </a:pPr>
            <a:r>
              <a:rPr lang="en-GB" altLang="en-US" sz="3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</a:rPr>
              <a:t>	- confidence needed in the findings</a:t>
            </a:r>
          </a:p>
          <a:p>
            <a:pPr>
              <a:buFontTx/>
              <a:buNone/>
            </a:pPr>
            <a:r>
              <a:rPr lang="en-GB" altLang="en-US" sz="3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</a:rPr>
              <a:t>	- accuracy required</a:t>
            </a:r>
          </a:p>
          <a:p>
            <a:pPr>
              <a:buFontTx/>
              <a:buNone/>
            </a:pPr>
            <a:r>
              <a:rPr lang="en-GB" altLang="en-US" sz="3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</a:rPr>
              <a:t>	- likely categories for analysis</a:t>
            </a:r>
          </a:p>
        </p:txBody>
      </p:sp>
      <p:pic>
        <p:nvPicPr>
          <p:cNvPr id="3076" name="Picture 4" descr="http://www.vyturio.panevezys.lm.lt/biblioteka/images/peled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0669" y="0"/>
            <a:ext cx="3248025" cy="412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58" y="439768"/>
            <a:ext cx="7403259" cy="878044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1">
                    <a:lumMod val="75000"/>
                  </a:schemeClr>
                </a:solidFill>
              </a:rPr>
              <a:t>Summary</a:t>
            </a:r>
            <a:endParaRPr lang="en-US" b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3872753" y="2218765"/>
            <a:ext cx="8135471" cy="3980329"/>
          </a:xfrm>
        </p:spPr>
        <p:txBody>
          <a:bodyPr>
            <a:normAutofit/>
          </a:bodyPr>
          <a:lstStyle/>
          <a:p>
            <a:r>
              <a:rPr lang="en-GB" altLang="en-US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</a:rPr>
              <a:t>Probability sampling requires a sampling frame and can be more time consuming</a:t>
            </a:r>
          </a:p>
          <a:p>
            <a:r>
              <a:rPr lang="en-GB" altLang="en-US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</a:rPr>
              <a:t>When </a:t>
            </a:r>
            <a:r>
              <a:rPr lang="en-GB" altLang="en-US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</a:rPr>
              <a:t>a sampling frame is not possible, non- probability sampling is used</a:t>
            </a:r>
          </a:p>
          <a:p>
            <a:r>
              <a:rPr lang="en-GB" altLang="en-US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</a:rPr>
              <a:t>Many </a:t>
            </a:r>
            <a:r>
              <a:rPr lang="en-GB" altLang="en-US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</a:rPr>
              <a:t>research projects use a combination of sampling </a:t>
            </a:r>
            <a:r>
              <a:rPr lang="en-GB" altLang="en-US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</a:rPr>
              <a:t>techniques</a:t>
            </a:r>
            <a:endParaRPr lang="en-GB" altLang="en-US" sz="3200" dirty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</a:endParaRPr>
          </a:p>
        </p:txBody>
      </p:sp>
      <p:pic>
        <p:nvPicPr>
          <p:cNvPr id="2050" name="Picture 2" descr="http://clipartion.com/wp-content/uploads/2015/11/elephant-pictures-clip-ar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53" y="349625"/>
            <a:ext cx="3859306" cy="338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81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016074" y="381000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en-GB" altLang="en-US" sz="3200" b="1" dirty="0">
                <a:solidFill>
                  <a:srgbClr val="FFFF00"/>
                </a:solidFill>
                <a:latin typeface="Arial" pitchFamily="34" charset="0"/>
              </a:rPr>
              <a:t>Selecting Samples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243014"/>
            <a:ext cx="7772400" cy="5157787"/>
          </a:xfrm>
        </p:spPr>
        <p:txBody>
          <a:bodyPr/>
          <a:lstStyle/>
          <a:p>
            <a:pPr algn="ctr">
              <a:buFontTx/>
              <a:buNone/>
            </a:pPr>
            <a:r>
              <a:rPr lang="en-GB" altLang="en-US" sz="2600" b="1" dirty="0">
                <a:solidFill>
                  <a:srgbClr val="FFFF66"/>
                </a:solidFill>
                <a:latin typeface="Arial" pitchFamily="34" charset="0"/>
              </a:rPr>
              <a:t>Population, sample and individual cases</a:t>
            </a:r>
            <a:endParaRPr lang="en-GB" altLang="en-US" sz="2600" dirty="0">
              <a:solidFill>
                <a:srgbClr val="FFFF66"/>
              </a:solidFill>
              <a:latin typeface="Arial" pitchFamily="34" charset="0"/>
            </a:endParaRPr>
          </a:p>
          <a:p>
            <a:pPr>
              <a:buFontTx/>
              <a:buNone/>
            </a:pPr>
            <a:endParaRPr lang="en-GB" altLang="en-US" dirty="0">
              <a:latin typeface="Arial" pitchFamily="34" charset="0"/>
            </a:endParaRPr>
          </a:p>
          <a:p>
            <a:pPr algn="ctr">
              <a:buFontTx/>
              <a:buNone/>
            </a:pPr>
            <a:endParaRPr lang="en-GB" altLang="en-US" sz="2400" dirty="0">
              <a:latin typeface="Arial" pitchFamily="34" charset="0"/>
            </a:endParaRPr>
          </a:p>
          <a:p>
            <a:pPr algn="ctr">
              <a:buFontTx/>
              <a:buNone/>
            </a:pPr>
            <a:endParaRPr lang="en-GB" altLang="en-US" sz="3600" dirty="0">
              <a:latin typeface="Arial" pitchFamily="34" charset="0"/>
            </a:endParaRPr>
          </a:p>
          <a:p>
            <a:pPr algn="ctr">
              <a:buFontTx/>
              <a:buNone/>
            </a:pPr>
            <a:endParaRPr lang="en-GB" altLang="en-US" sz="3600" dirty="0">
              <a:latin typeface="Arial" pitchFamily="34" charset="0"/>
            </a:endParaRPr>
          </a:p>
          <a:p>
            <a:pPr algn="r">
              <a:buFontTx/>
              <a:buNone/>
            </a:pPr>
            <a:endParaRPr lang="en-GB" altLang="en-US" sz="2400" dirty="0">
              <a:latin typeface="Arial" pitchFamily="34" charset="0"/>
            </a:endParaRPr>
          </a:p>
          <a:p>
            <a:pPr algn="r">
              <a:buFontTx/>
              <a:buNone/>
            </a:pPr>
            <a:endParaRPr lang="en-GB" altLang="en-US" dirty="0">
              <a:latin typeface="Arial" pitchFamily="34" charset="0"/>
            </a:endParaRPr>
          </a:p>
          <a:p>
            <a:pPr algn="r">
              <a:buFontTx/>
              <a:buNone/>
            </a:pPr>
            <a:endParaRPr lang="en-GB" altLang="en-US" dirty="0">
              <a:latin typeface="Arial" pitchFamily="34" charset="0"/>
            </a:endParaRPr>
          </a:p>
          <a:p>
            <a:pPr algn="r">
              <a:buFontTx/>
              <a:buNone/>
            </a:pPr>
            <a:endParaRPr lang="en-GB" altLang="en-US" dirty="0">
              <a:latin typeface="Arial" pitchFamily="34" charset="0"/>
            </a:endParaRPr>
          </a:p>
          <a:p>
            <a:pPr algn="r">
              <a:buFontTx/>
              <a:buNone/>
            </a:pPr>
            <a:endParaRPr lang="en-GB" altLang="en-US" dirty="0">
              <a:latin typeface="Arial" pitchFamily="34" charset="0"/>
            </a:endParaRPr>
          </a:p>
        </p:txBody>
      </p:sp>
      <p:pic>
        <p:nvPicPr>
          <p:cNvPr id="34821" name="Picture 5" descr="M07NF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936376"/>
            <a:ext cx="7010400" cy="455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84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53035" y="282575"/>
            <a:ext cx="9229165" cy="609600"/>
          </a:xfrm>
        </p:spPr>
        <p:txBody>
          <a:bodyPr/>
          <a:lstStyle/>
          <a:p>
            <a:pPr algn="ctr"/>
            <a:r>
              <a:rPr lang="en-GB" altLang="en-US" sz="3200" b="1" dirty="0">
                <a:solidFill>
                  <a:srgbClr val="FFFF00"/>
                </a:solidFill>
                <a:latin typeface="Arial" pitchFamily="34" charset="0"/>
              </a:rPr>
              <a:t>The Need to Sample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69141" y="2111189"/>
            <a:ext cx="6333565" cy="4155140"/>
          </a:xfrm>
        </p:spPr>
        <p:txBody>
          <a:bodyPr>
            <a:normAutofit/>
          </a:bodyPr>
          <a:lstStyle/>
          <a:p>
            <a:r>
              <a:rPr lang="en-GB" altLang="en-US" sz="2800" b="1" dirty="0">
                <a:solidFill>
                  <a:srgbClr val="FFFFFF"/>
                </a:solidFill>
                <a:latin typeface="Arial" pitchFamily="34" charset="0"/>
              </a:rPr>
              <a:t>A survey of the entire population is impracticable</a:t>
            </a:r>
          </a:p>
          <a:p>
            <a:r>
              <a:rPr lang="en-GB" altLang="en-US" sz="2800" b="1" dirty="0">
                <a:solidFill>
                  <a:srgbClr val="FFFFFF"/>
                </a:solidFill>
                <a:latin typeface="Arial" pitchFamily="34" charset="0"/>
              </a:rPr>
              <a:t>Budget constraints restrict data collection</a:t>
            </a:r>
          </a:p>
          <a:p>
            <a:r>
              <a:rPr lang="en-GB" altLang="en-US" sz="2800" b="1" dirty="0">
                <a:solidFill>
                  <a:srgbClr val="FFFFFF"/>
                </a:solidFill>
                <a:latin typeface="Arial" pitchFamily="34" charset="0"/>
              </a:rPr>
              <a:t>Time constraints restrict data collection</a:t>
            </a:r>
          </a:p>
          <a:p>
            <a:r>
              <a:rPr lang="en-GB" altLang="en-US" sz="2800" b="1" dirty="0">
                <a:solidFill>
                  <a:srgbClr val="FFFFFF"/>
                </a:solidFill>
                <a:latin typeface="Arial" pitchFamily="34" charset="0"/>
              </a:rPr>
              <a:t>Results from data collection are needed </a:t>
            </a:r>
            <a:r>
              <a:rPr lang="en-GB" altLang="en-US" sz="2800" b="1" dirty="0" smtClean="0">
                <a:solidFill>
                  <a:srgbClr val="FFFFFF"/>
                </a:solidFill>
                <a:latin typeface="Arial" pitchFamily="34" charset="0"/>
              </a:rPr>
              <a:t>quickly</a:t>
            </a:r>
            <a:endParaRPr lang="en-GB" altLang="en-US" sz="2800" b="1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98667" y="1039016"/>
            <a:ext cx="78688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GB" altLang="en-US" sz="2800" b="1" dirty="0">
                <a:solidFill>
                  <a:srgbClr val="FFFF66"/>
                </a:solidFill>
                <a:latin typeface="Arial" pitchFamily="34" charset="0"/>
              </a:rPr>
              <a:t>Sampling- a valid alternative to a census when</a:t>
            </a:r>
          </a:p>
        </p:txBody>
      </p:sp>
      <p:pic>
        <p:nvPicPr>
          <p:cNvPr id="3074" name="Picture 2" descr="https://encrypted-tbn2.gstatic.com/images?q=tbn:ANd9GcS9-sMNWMuajBdUz0mrHxzbp2aQ1XLm8IBGtCG7C3JT4J8kvcw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70"/>
          <a:stretch/>
        </p:blipFill>
        <p:spPr bwMode="auto">
          <a:xfrm>
            <a:off x="8310283" y="268942"/>
            <a:ext cx="3881718" cy="598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12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4"/>
          <p:cNvSpPr>
            <a:spLocks noGrp="1" noChangeArrowheads="1"/>
          </p:cNvSpPr>
          <p:nvPr>
            <p:ph type="title"/>
          </p:nvPr>
        </p:nvSpPr>
        <p:spPr>
          <a:xfrm>
            <a:off x="551329" y="365126"/>
            <a:ext cx="10802471" cy="818216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Tahoma" panose="020B0604030504040204" pitchFamily="34" charset="0"/>
              </a:rPr>
              <a:t>Practical Sampling Concepts</a:t>
            </a:r>
          </a:p>
        </p:txBody>
      </p:sp>
      <p:sp>
        <p:nvSpPr>
          <p:cNvPr id="48333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78224" y="1335648"/>
            <a:ext cx="8915400" cy="532064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FFFF00"/>
                </a:solidFill>
              </a:rPr>
              <a:t>Defining the Target Population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</a:rPr>
              <a:t>What is the relevant population?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</a:rPr>
              <a:t>Whom do we want to talk to?</a:t>
            </a:r>
          </a:p>
          <a:p>
            <a:pPr lvl="2">
              <a:defRPr/>
            </a:pPr>
            <a:r>
              <a:rPr lang="en-US" sz="2000" b="1" dirty="0">
                <a:solidFill>
                  <a:srgbClr val="FFFF00"/>
                </a:solidFill>
              </a:rPr>
              <a:t>Population is operationally defined by specific and explicit tangible characteristics.</a:t>
            </a:r>
          </a:p>
          <a:p>
            <a:pPr>
              <a:defRPr/>
            </a:pPr>
            <a:r>
              <a:rPr lang="en-US" sz="2800" b="1" dirty="0">
                <a:solidFill>
                  <a:srgbClr val="FFFF00"/>
                </a:solidFill>
              </a:rPr>
              <a:t>The Sampling Frame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</a:rPr>
              <a:t>A list of elements from which a sample may be drawn; also called working population.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</a:rPr>
              <a:t>Sampling Frame Error</a:t>
            </a:r>
          </a:p>
          <a:p>
            <a:pPr lvl="2">
              <a:defRPr/>
            </a:pPr>
            <a:r>
              <a:rPr lang="en-US" sz="2000" b="1" dirty="0">
                <a:solidFill>
                  <a:srgbClr val="FFFF00"/>
                </a:solidFill>
              </a:rPr>
              <a:t>Occurs when certain sample elements are not listed or are not accurately represented in a sampling frame.</a:t>
            </a:r>
          </a:p>
        </p:txBody>
      </p:sp>
    </p:spTree>
    <p:extLst>
      <p:ext uri="{BB962C8B-B14F-4D97-AF65-F5344CB8AC3E}">
        <p14:creationId xmlns:p14="http://schemas.microsoft.com/office/powerpoint/2010/main" val="286898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3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833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833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833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833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833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33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833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333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495953" y="251509"/>
            <a:ext cx="8534400" cy="1321797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Tahoma" panose="020B0604030504040204" pitchFamily="34" charset="0"/>
              </a:rPr>
              <a:t>Practical Sampling Concepts (cont’d)</a:t>
            </a:r>
          </a:p>
        </p:txBody>
      </p:sp>
      <p:sp>
        <p:nvSpPr>
          <p:cNvPr id="539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2164" y="1573306"/>
            <a:ext cx="9495212" cy="5177118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FFFF00"/>
                </a:solidFill>
              </a:rPr>
              <a:t>Sampling services (list brokers)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</a:rPr>
              <a:t>Provide lists or databases of the names, addresses, phone numbers, and e-mail addresses of specific populations.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</a:rPr>
              <a:t>Reverse directory</a:t>
            </a:r>
          </a:p>
          <a:p>
            <a:pPr lvl="2">
              <a:defRPr/>
            </a:pPr>
            <a:r>
              <a:rPr lang="en-US" sz="2000" b="1" dirty="0">
                <a:solidFill>
                  <a:srgbClr val="FFFF00"/>
                </a:solidFill>
              </a:rPr>
              <a:t>A directory similar to a telephone directory except that listings are by city and street address or by phone number rather than alphabetical by last name.</a:t>
            </a:r>
          </a:p>
          <a:p>
            <a:pPr>
              <a:defRPr/>
            </a:pPr>
            <a:r>
              <a:rPr lang="en-US" sz="2800" b="1" dirty="0">
                <a:solidFill>
                  <a:srgbClr val="FFFF00"/>
                </a:solidFill>
              </a:rPr>
              <a:t>International Research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</a:rPr>
              <a:t>Availability of sampling frames varies dramatically around the world</a:t>
            </a:r>
            <a:r>
              <a:rPr lang="en-US" sz="2400" b="1" dirty="0" smtClean="0">
                <a:solidFill>
                  <a:srgbClr val="FFFF00"/>
                </a:solidFill>
              </a:rPr>
              <a:t>.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90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3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539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539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39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39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39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9651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4"/>
          <p:cNvSpPr>
            <a:spLocks noGrp="1" noChangeArrowheads="1"/>
          </p:cNvSpPr>
          <p:nvPr>
            <p:ph type="title"/>
          </p:nvPr>
        </p:nvSpPr>
        <p:spPr>
          <a:xfrm>
            <a:off x="227012" y="430307"/>
            <a:ext cx="8534400" cy="941294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Tahoma" panose="020B0604030504040204" pitchFamily="34" charset="0"/>
              </a:rPr>
              <a:t>Sampling Units</a:t>
            </a:r>
          </a:p>
        </p:txBody>
      </p:sp>
      <p:sp>
        <p:nvSpPr>
          <p:cNvPr id="48742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48035" y="1546412"/>
            <a:ext cx="8876648" cy="4988859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Sampling Unit</a:t>
            </a:r>
          </a:p>
          <a:p>
            <a:pPr lvl="1" eaLnBrk="1" hangingPunct="1"/>
            <a:r>
              <a:rPr lang="en-US" sz="2800" b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A single element or group of elements subject to selection in the sample.</a:t>
            </a:r>
          </a:p>
          <a:p>
            <a:pPr lvl="1" eaLnBrk="1" hangingPunct="1"/>
            <a:r>
              <a:rPr lang="en-US" sz="2800" b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Primary Sampling Unit (PSU)</a:t>
            </a:r>
          </a:p>
          <a:p>
            <a:pPr lvl="2" eaLnBrk="1" hangingPunct="1"/>
            <a:r>
              <a:rPr lang="en-US" sz="2400" b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A unit selected in the first stage of sampling.</a:t>
            </a:r>
          </a:p>
          <a:p>
            <a:pPr lvl="1" eaLnBrk="1" hangingPunct="1"/>
            <a:r>
              <a:rPr lang="en-US" sz="2800" b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Secondary Sampling Unit</a:t>
            </a:r>
          </a:p>
          <a:p>
            <a:pPr lvl="2" eaLnBrk="1" hangingPunct="1"/>
            <a:r>
              <a:rPr lang="en-US" sz="2400" b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A unit selected in the second stage of sampling.</a:t>
            </a:r>
          </a:p>
          <a:p>
            <a:pPr lvl="1" eaLnBrk="1" hangingPunct="1"/>
            <a:r>
              <a:rPr lang="en-US" sz="2800" b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Tertiary Sampling Unit</a:t>
            </a:r>
          </a:p>
          <a:p>
            <a:pPr lvl="2" eaLnBrk="1" hangingPunct="1"/>
            <a:r>
              <a:rPr lang="en-US" sz="2400" b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A unit selected in the third stage of sampling.</a:t>
            </a:r>
          </a:p>
        </p:txBody>
      </p:sp>
      <p:pic>
        <p:nvPicPr>
          <p:cNvPr id="4098" name="Picture 2" descr="http://g02.s.alicdn.com/kf/HLB1WBbxGVXXXXbAapXXq6xXFXXXo/206077995/HLB1WBbxGVXXXXbAapXXq6xXFXXX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73" t="3529" r="25569"/>
          <a:stretch/>
        </p:blipFill>
        <p:spPr bwMode="auto">
          <a:xfrm>
            <a:off x="10125634" y="121023"/>
            <a:ext cx="1864659" cy="281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18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87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874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4874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874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874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874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4874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874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7429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536294" y="412873"/>
            <a:ext cx="8534400" cy="1133539"/>
          </a:xfrm>
        </p:spPr>
        <p:txBody>
          <a:bodyPr/>
          <a:lstStyle/>
          <a:p>
            <a:pPr eaLnBrk="1" hangingPunct="1"/>
            <a:r>
              <a:rPr lang="en-US" sz="3200" b="1" dirty="0">
                <a:cs typeface="Tahoma" panose="020B0604030504040204" pitchFamily="34" charset="0"/>
              </a:rPr>
              <a:t>Random Sampling and </a:t>
            </a:r>
            <a:r>
              <a:rPr lang="en-US" sz="3200" b="1" dirty="0" smtClean="0">
                <a:cs typeface="Tahoma" panose="020B0604030504040204" pitchFamily="34" charset="0"/>
              </a:rPr>
              <a:t>Non sampling </a:t>
            </a:r>
            <a:r>
              <a:rPr lang="en-US" sz="3200" b="1" dirty="0">
                <a:cs typeface="Tahoma" panose="020B0604030504040204" pitchFamily="34" charset="0"/>
              </a:rPr>
              <a:t>Errors</a:t>
            </a:r>
          </a:p>
        </p:txBody>
      </p:sp>
      <p:sp>
        <p:nvSpPr>
          <p:cNvPr id="489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0453" y="1587500"/>
            <a:ext cx="9537605" cy="5041900"/>
          </a:xfrm>
        </p:spPr>
        <p:txBody>
          <a:bodyPr rtlCol="0">
            <a:noAutofit/>
          </a:bodyPr>
          <a:lstStyle/>
          <a:p>
            <a:pPr>
              <a:spcBef>
                <a:spcPct val="30000"/>
              </a:spcBef>
              <a:defRPr/>
            </a:pPr>
            <a:r>
              <a:rPr lang="en-US" sz="3200" b="1" dirty="0">
                <a:solidFill>
                  <a:srgbClr val="FFFF00"/>
                </a:solidFill>
              </a:rPr>
              <a:t>Random Sampling Error</a:t>
            </a:r>
          </a:p>
          <a:p>
            <a:pPr lvl="1">
              <a:spcBef>
                <a:spcPct val="30000"/>
              </a:spcBef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</a:rPr>
              <a:t>The difference between the sample result and the result of a census conducted using identical procedures.</a:t>
            </a:r>
          </a:p>
          <a:p>
            <a:pPr lvl="1">
              <a:spcBef>
                <a:spcPct val="30000"/>
              </a:spcBef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</a:rPr>
              <a:t>A statistical fluctuation that occurs because of chance variations in the elements selected for a sample.</a:t>
            </a:r>
          </a:p>
          <a:p>
            <a:pPr>
              <a:spcBef>
                <a:spcPct val="30000"/>
              </a:spcBef>
              <a:defRPr/>
            </a:pPr>
            <a:r>
              <a:rPr lang="en-US" sz="3200" b="1" dirty="0">
                <a:solidFill>
                  <a:srgbClr val="FFFF00"/>
                </a:solidFill>
              </a:rPr>
              <a:t>Systematic Sampling Error</a:t>
            </a:r>
          </a:p>
          <a:p>
            <a:pPr lvl="1">
              <a:spcBef>
                <a:spcPct val="30000"/>
              </a:spcBef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en-US" sz="2400" b="1" dirty="0">
                <a:solidFill>
                  <a:srgbClr val="FFFF00"/>
                </a:solidFill>
              </a:rPr>
              <a:t>Systematic (nonsampling) error results from nonsampling factors, primarily the nature of a study’s design and the correctness of execution.</a:t>
            </a:r>
            <a:endParaRPr lang="en-US" sz="2800" b="1" dirty="0">
              <a:solidFill>
                <a:srgbClr val="FFFF00"/>
              </a:solidFill>
            </a:endParaRPr>
          </a:p>
          <a:p>
            <a:pPr lvl="2">
              <a:spcBef>
                <a:spcPct val="30000"/>
              </a:spcBef>
              <a:defRPr/>
            </a:pPr>
            <a:r>
              <a:rPr lang="en-US" sz="2400" b="1" dirty="0">
                <a:solidFill>
                  <a:srgbClr val="FFFF00"/>
                </a:solidFill>
              </a:rPr>
              <a:t>It is </a:t>
            </a:r>
            <a:r>
              <a:rPr lang="en-US" sz="2400" b="1" i="1" dirty="0">
                <a:solidFill>
                  <a:srgbClr val="FFFF00"/>
                </a:solidFill>
              </a:rPr>
              <a:t>not </a:t>
            </a:r>
            <a:r>
              <a:rPr lang="en-US" sz="2400" b="1" dirty="0">
                <a:solidFill>
                  <a:srgbClr val="FFFF00"/>
                </a:solidFill>
              </a:rPr>
              <a:t>due to chance fluctuation.</a:t>
            </a:r>
          </a:p>
        </p:txBody>
      </p:sp>
    </p:spTree>
    <p:extLst>
      <p:ext uri="{BB962C8B-B14F-4D97-AF65-F5344CB8AC3E}">
        <p14:creationId xmlns:p14="http://schemas.microsoft.com/office/powerpoint/2010/main" val="239847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9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89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89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89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89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89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9475" grpId="0" build="p" autoUpdateAnimBg="0"/>
    </p:bldLst>
  </p:timing>
</p:sld>
</file>

<file path=ppt/theme/theme1.xml><?xml version="1.0" encoding="utf-8"?>
<a:theme xmlns:a="http://schemas.openxmlformats.org/drawingml/2006/main" name="Slice">
  <a:themeElements>
    <a:clrScheme name="Custom 14">
      <a:dk1>
        <a:srgbClr val="006600"/>
      </a:dk1>
      <a:lt1>
        <a:srgbClr val="FFFFCC"/>
      </a:lt1>
      <a:dk2>
        <a:srgbClr val="008000"/>
      </a:dk2>
      <a:lt2>
        <a:srgbClr val="003300"/>
      </a:lt2>
      <a:accent1>
        <a:srgbClr val="00B050"/>
      </a:accent1>
      <a:accent2>
        <a:srgbClr val="006000"/>
      </a:accent2>
      <a:accent3>
        <a:srgbClr val="CCFF33"/>
      </a:accent3>
      <a:accent4>
        <a:srgbClr val="00B050"/>
      </a:accent4>
      <a:accent5>
        <a:srgbClr val="99FF66"/>
      </a:accent5>
      <a:accent6>
        <a:srgbClr val="0AFF0A"/>
      </a:accent6>
      <a:hlink>
        <a:srgbClr val="D3ECB9"/>
      </a:hlink>
      <a:folHlink>
        <a:srgbClr val="19FF19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502</TotalTime>
  <Words>1209</Words>
  <Application>Microsoft Office PowerPoint</Application>
  <PresentationFormat>Widescreen</PresentationFormat>
  <Paragraphs>237</Paragraphs>
  <Slides>34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Arial</vt:lpstr>
      <vt:lpstr>Calibri</vt:lpstr>
      <vt:lpstr>Century Gothic</vt:lpstr>
      <vt:lpstr>Monotype Sorts</vt:lpstr>
      <vt:lpstr>Symbol</vt:lpstr>
      <vt:lpstr>Tahoma</vt:lpstr>
      <vt:lpstr>Times New Roman</vt:lpstr>
      <vt:lpstr>Wingdings 3</vt:lpstr>
      <vt:lpstr>Slice</vt:lpstr>
      <vt:lpstr>Sampling Methods</vt:lpstr>
      <vt:lpstr>PowerPoint Presentation</vt:lpstr>
      <vt:lpstr>PowerPoint Presentation</vt:lpstr>
      <vt:lpstr>Selecting Samples</vt:lpstr>
      <vt:lpstr>The Need to Sample</vt:lpstr>
      <vt:lpstr>Practical Sampling Concepts</vt:lpstr>
      <vt:lpstr>Practical Sampling Concepts (cont’d)</vt:lpstr>
      <vt:lpstr>Sampling Units</vt:lpstr>
      <vt:lpstr>Random Sampling and Non sampling Errors</vt:lpstr>
      <vt:lpstr>Random Sampling and Nonsampling Errors (cont’d)</vt:lpstr>
      <vt:lpstr>Overview of Sampling Techniques</vt:lpstr>
      <vt:lpstr>When the sample is representative ?</vt:lpstr>
      <vt:lpstr>Sample Size</vt:lpstr>
      <vt:lpstr>Relationship between Sample Size and  Error</vt:lpstr>
      <vt:lpstr>The Sample Size</vt:lpstr>
      <vt:lpstr>Factors of Concern in Choosing Sample Size</vt:lpstr>
      <vt:lpstr>Estimating Sample Size for Questions Involving Means</vt:lpstr>
      <vt:lpstr>Sample Size Example</vt:lpstr>
      <vt:lpstr>Sample Size Example</vt:lpstr>
      <vt:lpstr>Calculating Sample Size at the 99 Percent Confidence Level</vt:lpstr>
      <vt:lpstr>Determining Sample Size for Proportions</vt:lpstr>
      <vt:lpstr>Determining Sample Size for Proportions (cont’d)</vt:lpstr>
      <vt:lpstr>Calculating Example Sample Size at the 95 Percent Confidence Level</vt:lpstr>
      <vt:lpstr>Sampling Methods</vt:lpstr>
      <vt:lpstr>Probability Sampling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 </vt:lpstr>
      <vt:lpstr>Summary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Sampling Methods</dc:title>
  <dc:creator>User</dc:creator>
  <cp:lastModifiedBy>User</cp:lastModifiedBy>
  <cp:revision>25</cp:revision>
  <dcterms:created xsi:type="dcterms:W3CDTF">2016-03-04T00:26:02Z</dcterms:created>
  <dcterms:modified xsi:type="dcterms:W3CDTF">2016-03-17T03:25:52Z</dcterms:modified>
</cp:coreProperties>
</file>